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9" r:id="rId5"/>
    <p:sldId id="323" r:id="rId6"/>
    <p:sldId id="298" r:id="rId7"/>
    <p:sldId id="259" r:id="rId8"/>
    <p:sldId id="260" r:id="rId9"/>
    <p:sldId id="261" r:id="rId10"/>
    <p:sldId id="262" r:id="rId11"/>
    <p:sldId id="300" r:id="rId12"/>
    <p:sldId id="263" r:id="rId13"/>
    <p:sldId id="264" r:id="rId14"/>
    <p:sldId id="265" r:id="rId15"/>
    <p:sldId id="266" r:id="rId16"/>
    <p:sldId id="267" r:id="rId17"/>
    <p:sldId id="301" r:id="rId18"/>
    <p:sldId id="302" r:id="rId19"/>
    <p:sldId id="303" r:id="rId20"/>
    <p:sldId id="268" r:id="rId21"/>
    <p:sldId id="269" r:id="rId22"/>
    <p:sldId id="272" r:id="rId23"/>
    <p:sldId id="270" r:id="rId24"/>
    <p:sldId id="271" r:id="rId25"/>
    <p:sldId id="304" r:id="rId26"/>
    <p:sldId id="277" r:id="rId27"/>
    <p:sldId id="273" r:id="rId28"/>
    <p:sldId id="279" r:id="rId29"/>
    <p:sldId id="280" r:id="rId30"/>
    <p:sldId id="281" r:id="rId31"/>
    <p:sldId id="282" r:id="rId32"/>
    <p:sldId id="274" r:id="rId33"/>
    <p:sldId id="275" r:id="rId34"/>
    <p:sldId id="276" r:id="rId35"/>
    <p:sldId id="278" r:id="rId36"/>
    <p:sldId id="286" r:id="rId37"/>
    <p:sldId id="287" r:id="rId38"/>
    <p:sldId id="288" r:id="rId39"/>
    <p:sldId id="289" r:id="rId40"/>
    <p:sldId id="290" r:id="rId41"/>
    <p:sldId id="313" r:id="rId42"/>
    <p:sldId id="294" r:id="rId43"/>
    <p:sldId id="296" r:id="rId44"/>
    <p:sldId id="295" r:id="rId45"/>
    <p:sldId id="305" r:id="rId46"/>
    <p:sldId id="306" r:id="rId47"/>
    <p:sldId id="307" r:id="rId48"/>
    <p:sldId id="308" r:id="rId49"/>
    <p:sldId id="309" r:id="rId50"/>
    <p:sldId id="310" r:id="rId51"/>
    <p:sldId id="311" r:id="rId52"/>
    <p:sldId id="312" r:id="rId53"/>
    <p:sldId id="314" r:id="rId54"/>
    <p:sldId id="315" r:id="rId55"/>
    <p:sldId id="316" r:id="rId56"/>
    <p:sldId id="317" r:id="rId57"/>
    <p:sldId id="322" r:id="rId58"/>
    <p:sldId id="319" r:id="rId59"/>
    <p:sldId id="324" r:id="rId60"/>
    <p:sldId id="320" r:id="rId61"/>
    <p:sldId id="318" r:id="rId62"/>
    <p:sldId id="321" r:id="rId6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28/11/2018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pdfs.semanticscholar.org/a244/c47a1d4a8c2894b22807df8c7eec16cc110a.pdf" TargetMode="External"/><Relationship Id="rId3" Type="http://schemas.openxmlformats.org/officeDocument/2006/relationships/hyperlink" Target="http://www.svms.org/regression/MSRS00.pdf" TargetMode="External"/><Relationship Id="rId7" Type="http://schemas.openxmlformats.org/officeDocument/2006/relationships/hyperlink" Target="https://people.eng.unimelb.edu.au/baileyj/papers/kdd685-ristanoski.pdf" TargetMode="External"/><Relationship Id="rId2" Type="http://schemas.openxmlformats.org/officeDocument/2006/relationships/hyperlink" Target="http://www-ai.cs.uni-dortmund.de/EVENTS/FGML2001/FGML2001-Paper-Rueping.pdf" TargetMode="External"/><Relationship Id="rId1" Type="http://schemas.openxmlformats.org/officeDocument/2006/relationships/slideLayout" Target="../slideLayouts/slideLayout2.xml"/><Relationship Id="rId6" Type="http://schemas.openxmlformats.org/officeDocument/2006/relationships/hyperlink" Target="https://www.eecis.udel.edu/~shatkay/Course/papers/USVMHeartBeatClassifier.pdf" TargetMode="External"/><Relationship Id="rId11" Type="http://schemas.openxmlformats.org/officeDocument/2006/relationships/image" Target="../media/image7.png"/><Relationship Id="rId5" Type="http://schemas.openxmlformats.org/officeDocument/2006/relationships/hyperlink" Target="https://scielo.conicyt.cl/scielo.php?script=sci_arttext&amp;pid=S0718-33052010000100008" TargetMode="External"/><Relationship Id="rId10" Type="http://schemas.openxmlformats.org/officeDocument/2006/relationships/image" Target="../media/image6.png"/><Relationship Id="rId4" Type="http://schemas.openxmlformats.org/officeDocument/2006/relationships/hyperlink" Target="http://eprints.whiterose.ac.uk/83992/1/acse%20research%20report%20780.pdf" TargetMode="External"/><Relationship Id="rId9" Type="http://schemas.openxmlformats.org/officeDocument/2006/relationships/hyperlink" Target="ftp://ftp.esat.kuleuven.be/sista/falck/estsp08.pd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jermmy.xyz/images/2017-12-23/support_vector_machines_succinctly.pdf"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ACF0E-EA20-48A8-BC75-1366F05E80D2}"/>
              </a:ext>
            </a:extLst>
          </p:cNvPr>
          <p:cNvSpPr>
            <a:spLocks noGrp="1"/>
          </p:cNvSpPr>
          <p:nvPr>
            <p:ph type="ctrTitle"/>
          </p:nvPr>
        </p:nvSpPr>
        <p:spPr>
          <a:xfrm>
            <a:off x="107504" y="97991"/>
            <a:ext cx="8921080" cy="1470025"/>
          </a:xfrm>
        </p:spPr>
        <p:txBody>
          <a:bodyPr/>
          <a:lstStyle/>
          <a:p>
            <a:r>
              <a:rPr lang="es-CR" dirty="0"/>
              <a:t>Máquinas de Vector Soporte (</a:t>
            </a:r>
            <a:r>
              <a:rPr lang="es-CR" dirty="0" err="1"/>
              <a:t>Support</a:t>
            </a:r>
            <a:r>
              <a:rPr lang="es-CR" dirty="0"/>
              <a:t> Vector Machines, </a:t>
            </a:r>
            <a:r>
              <a:rPr lang="es-CR" dirty="0" err="1"/>
              <a:t>SVMs</a:t>
            </a:r>
            <a:r>
              <a:rPr lang="es-CR" dirty="0"/>
              <a:t>) </a:t>
            </a:r>
            <a:endParaRPr lang="en-US" dirty="0"/>
          </a:p>
        </p:txBody>
      </p:sp>
      <p:sp>
        <p:nvSpPr>
          <p:cNvPr id="3" name="Subtitle 2">
            <a:extLst>
              <a:ext uri="{FF2B5EF4-FFF2-40B4-BE49-F238E27FC236}">
                <a16:creationId xmlns:a16="http://schemas.microsoft.com/office/drawing/2014/main" xmlns="" id="{2BB303A9-3262-40E2-89BF-BC797840E9F3}"/>
              </a:ext>
            </a:extLst>
          </p:cNvPr>
          <p:cNvSpPr>
            <a:spLocks noGrp="1"/>
          </p:cNvSpPr>
          <p:nvPr>
            <p:ph type="subTitle" idx="1"/>
          </p:nvPr>
        </p:nvSpPr>
        <p:spPr>
          <a:xfrm>
            <a:off x="4716016" y="6062377"/>
            <a:ext cx="4312568" cy="697632"/>
          </a:xfrm>
        </p:spPr>
        <p:txBody>
          <a:bodyPr/>
          <a:lstStyle/>
          <a:p>
            <a:r>
              <a:rPr lang="es-CR" dirty="0"/>
              <a:t>Oscar Centeno Mora</a:t>
            </a:r>
            <a:endParaRPr lang="en-US" dirty="0"/>
          </a:p>
        </p:txBody>
      </p:sp>
      <p:pic>
        <p:nvPicPr>
          <p:cNvPr id="1026" name="Picture 2" descr="Resultado de imagen para support vector Machines">
            <a:extLst>
              <a:ext uri="{FF2B5EF4-FFF2-40B4-BE49-F238E27FC236}">
                <a16:creationId xmlns:a16="http://schemas.microsoft.com/office/drawing/2014/main" xmlns="" id="{63E3A221-3FC4-4FB4-9F54-9E260DF1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34" y="5085184"/>
            <a:ext cx="340995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upport vector Machines">
            <a:extLst>
              <a:ext uri="{FF2B5EF4-FFF2-40B4-BE49-F238E27FC236}">
                <a16:creationId xmlns:a16="http://schemas.microsoft.com/office/drawing/2014/main" xmlns="" id="{A96E28F1-C2FE-4DB5-A18C-4A9EE7079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115573"/>
            <a:ext cx="4805219" cy="2626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support vector Machines">
            <a:extLst>
              <a:ext uri="{FF2B5EF4-FFF2-40B4-BE49-F238E27FC236}">
                <a16:creationId xmlns:a16="http://schemas.microsoft.com/office/drawing/2014/main" xmlns="" id="{51D01B27-E61E-4201-BFF2-3E6467816D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1988840"/>
            <a:ext cx="3307889" cy="262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5707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4F841F9-5DA7-4E9E-AA30-B8997BE9D3F5}"/>
              </a:ext>
            </a:extLst>
          </p:cNvPr>
          <p:cNvSpPr>
            <a:spLocks noGrp="1"/>
          </p:cNvSpPr>
          <p:nvPr>
            <p:ph type="title"/>
          </p:nvPr>
        </p:nvSpPr>
        <p:spPr>
          <a:xfrm>
            <a:off x="457200" y="116632"/>
            <a:ext cx="8229600" cy="706090"/>
          </a:xfrm>
        </p:spPr>
        <p:txBody>
          <a:bodyPr>
            <a:normAutofit fontScale="90000"/>
          </a:bodyPr>
          <a:lstStyle/>
          <a:p>
            <a:r>
              <a:rPr lang="es-CR" dirty="0"/>
              <a:t>Introducción</a:t>
            </a:r>
            <a:endParaRPr lang="en-US" dirty="0"/>
          </a:p>
        </p:txBody>
      </p:sp>
      <p:sp>
        <p:nvSpPr>
          <p:cNvPr id="7" name="Content Placeholder 6">
            <a:extLst>
              <a:ext uri="{FF2B5EF4-FFF2-40B4-BE49-F238E27FC236}">
                <a16:creationId xmlns:a16="http://schemas.microsoft.com/office/drawing/2014/main" xmlns="" id="{4400FA90-BBC5-4AD5-93EA-408B534B34C2}"/>
              </a:ext>
            </a:extLst>
          </p:cNvPr>
          <p:cNvSpPr>
            <a:spLocks noGrp="1"/>
          </p:cNvSpPr>
          <p:nvPr>
            <p:ph idx="1"/>
          </p:nvPr>
        </p:nvSpPr>
        <p:spPr>
          <a:xfrm>
            <a:off x="107504" y="1166018"/>
            <a:ext cx="8712968" cy="4525963"/>
          </a:xfrm>
        </p:spPr>
        <p:txBody>
          <a:bodyPr>
            <a:normAutofit/>
          </a:bodyPr>
          <a:lstStyle/>
          <a:p>
            <a:pPr algn="just"/>
            <a:r>
              <a:rPr lang="es-CR" sz="2400" dirty="0"/>
              <a:t>En R y R Studio, las librería e1071 y </a:t>
            </a:r>
            <a:r>
              <a:rPr lang="es-CR" sz="2400" dirty="0" err="1"/>
              <a:t>Liblinear</a:t>
            </a:r>
            <a:r>
              <a:rPr lang="es-CR" sz="2400" dirty="0"/>
              <a:t> R </a:t>
            </a:r>
            <a:r>
              <a:rPr lang="es-ES" sz="2400" dirty="0"/>
              <a:t>contienen los algoritmos necesarios para obtener modelos de clasificación simple, múltiple y regresión, basados en </a:t>
            </a:r>
            <a:r>
              <a:rPr lang="es-ES" sz="2400" i="1" dirty="0" err="1"/>
              <a:t>Support</a:t>
            </a:r>
            <a:r>
              <a:rPr lang="es-ES" sz="2400" i="1" dirty="0"/>
              <a:t> Vector Machines</a:t>
            </a:r>
            <a:r>
              <a:rPr lang="es-ES" sz="2400" dirty="0"/>
              <a:t>. </a:t>
            </a:r>
            <a:r>
              <a:rPr lang="es-CR" sz="2400" dirty="0"/>
              <a:t> </a:t>
            </a:r>
            <a:endParaRPr lang="en-US" sz="2400" dirty="0"/>
          </a:p>
        </p:txBody>
      </p:sp>
      <p:pic>
        <p:nvPicPr>
          <p:cNvPr id="4099" name="Picture 3" descr="Resultado de imagen para R Studio">
            <a:extLst>
              <a:ext uri="{FF2B5EF4-FFF2-40B4-BE49-F238E27FC236}">
                <a16:creationId xmlns:a16="http://schemas.microsoft.com/office/drawing/2014/main" xmlns="" id="{4D82A43F-B29F-45F9-A61A-FE5CCD05A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24944"/>
            <a:ext cx="3580656" cy="358065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Resultado de imagen para R Studio">
            <a:extLst>
              <a:ext uri="{FF2B5EF4-FFF2-40B4-BE49-F238E27FC236}">
                <a16:creationId xmlns:a16="http://schemas.microsoft.com/office/drawing/2014/main" xmlns="" id="{B5BA73CE-9701-481F-899D-EAA1A3EF8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08920"/>
            <a:ext cx="9144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93372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64402518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6E4E16-E824-4012-BAA0-0ED89F781C89}"/>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B49D47D-C03B-4FCB-9652-681809025876}"/>
                  </a:ext>
                </a:extLst>
              </p:cNvPr>
              <p:cNvSpPr>
                <a:spLocks noGrp="1"/>
              </p:cNvSpPr>
              <p:nvPr>
                <p:ph idx="1"/>
              </p:nvPr>
            </p:nvSpPr>
            <p:spPr>
              <a:xfrm>
                <a:off x="53752" y="764703"/>
                <a:ext cx="8910736" cy="6076975"/>
              </a:xfrm>
            </p:spPr>
            <p:txBody>
              <a:bodyPr>
                <a:normAutofit/>
              </a:bodyPr>
              <a:lstStyle/>
              <a:p>
                <a:r>
                  <a:rPr lang="es-ES" sz="2400" dirty="0"/>
                  <a:t>En un espacio </a:t>
                </a:r>
                <a14:m>
                  <m:oMath xmlns:m="http://schemas.openxmlformats.org/officeDocument/2006/math">
                    <m:r>
                      <a:rPr lang="es-ES" sz="2400" i="1" dirty="0" smtClean="0">
                        <a:latin typeface="Cambria Math" panose="02040503050406030204" pitchFamily="18" charset="0"/>
                      </a:rPr>
                      <m:t>𝑝</m:t>
                    </m:r>
                  </m:oMath>
                </a14:m>
                <a:r>
                  <a:rPr lang="es-ES" sz="2400" dirty="0"/>
                  <a:t>-dimensional, un hiperplano se define como un subespacio plano y afín de dimensiones </a:t>
                </a:r>
                <a14:m>
                  <m:oMath xmlns:m="http://schemas.openxmlformats.org/officeDocument/2006/math">
                    <m:r>
                      <a:rPr lang="es-CR" sz="2400" b="0" i="1" smtClean="0">
                        <a:latin typeface="Cambria Math" panose="02040503050406030204" pitchFamily="18" charset="0"/>
                      </a:rPr>
                      <m:t>𝑝</m:t>
                    </m:r>
                    <m:r>
                      <a:rPr lang="es-CR" sz="2400" b="0" i="1" smtClean="0">
                        <a:latin typeface="Cambria Math" panose="02040503050406030204" pitchFamily="18" charset="0"/>
                      </a:rPr>
                      <m:t>−1</m:t>
                    </m:r>
                  </m:oMath>
                </a14:m>
                <a:r>
                  <a:rPr lang="en-US" sz="2400" dirty="0"/>
                  <a:t>. El </a:t>
                </a:r>
                <a:r>
                  <a:rPr lang="es-ES" sz="2400" dirty="0"/>
                  <a:t>término afín significa que el subespacio no tiene por qué pasar por el origen.</a:t>
                </a:r>
              </a:p>
              <a:p>
                <a:r>
                  <a:rPr lang="es-ES" sz="2400" dirty="0"/>
                  <a:t> </a:t>
                </a:r>
              </a:p>
              <a:p>
                <a:r>
                  <a:rPr lang="es-ES" sz="2400" dirty="0"/>
                  <a:t>En un espacio de dos dimensiones, el hiperplano es un subespacio de 1 dimensión, es decir, una recta. En un espacio tridimensional, un hiperplano es un subespacio de dos dimensiones, un plano convencional. Para dimensiones </a:t>
                </a:r>
                <a14:m>
                  <m:oMath xmlns:m="http://schemas.openxmlformats.org/officeDocument/2006/math">
                    <m:r>
                      <a:rPr lang="es-CR" sz="2400" i="1">
                        <a:latin typeface="Cambria Math" panose="02040503050406030204" pitchFamily="18" charset="0"/>
                      </a:rPr>
                      <m:t>𝑝</m:t>
                    </m:r>
                    <m:r>
                      <a:rPr lang="es-CR" sz="2400" b="0" i="1" smtClean="0">
                        <a:latin typeface="Cambria Math" panose="02040503050406030204" pitchFamily="18" charset="0"/>
                      </a:rPr>
                      <m:t>&gt;3</m:t>
                    </m:r>
                  </m:oMath>
                </a14:m>
                <a:r>
                  <a:rPr lang="en-US" sz="2400" dirty="0"/>
                  <a:t> no es intuitive visualizer un </a:t>
                </a:r>
                <a:r>
                  <a:rPr lang="en-US" sz="2400" dirty="0" err="1"/>
                  <a:t>hiperplano</a:t>
                </a:r>
                <a:r>
                  <a:rPr lang="en-US" sz="2400" dirty="0"/>
                  <a:t>, </a:t>
                </a:r>
                <a:r>
                  <a:rPr lang="en-US" sz="2400" dirty="0" err="1"/>
                  <a:t>pero</a:t>
                </a:r>
                <a:r>
                  <a:rPr lang="en-US" sz="2400" dirty="0"/>
                  <a:t> el </a:t>
                </a:r>
                <a:r>
                  <a:rPr lang="en-US" sz="2400" dirty="0" err="1"/>
                  <a:t>concepto</a:t>
                </a:r>
                <a:r>
                  <a:rPr lang="en-US" sz="2400" dirty="0"/>
                  <a:t> de </a:t>
                </a:r>
                <a:r>
                  <a:rPr lang="en-US" sz="2400" dirty="0" err="1"/>
                  <a:t>subespacio</a:t>
                </a:r>
                <a:r>
                  <a:rPr lang="en-US" sz="2400" dirty="0"/>
                  <a:t> </a:t>
                </a:r>
                <a14:m>
                  <m:oMath xmlns:m="http://schemas.openxmlformats.org/officeDocument/2006/math">
                    <m:r>
                      <a:rPr lang="es-CR" sz="2400" i="1">
                        <a:latin typeface="Cambria Math" panose="02040503050406030204" pitchFamily="18" charset="0"/>
                      </a:rPr>
                      <m:t>𝑝</m:t>
                    </m:r>
                    <m:r>
                      <a:rPr lang="es-CR" sz="2400" i="1">
                        <a:latin typeface="Cambria Math" panose="02040503050406030204" pitchFamily="18" charset="0"/>
                      </a:rPr>
                      <m:t>−1</m:t>
                    </m:r>
                  </m:oMath>
                </a14:m>
                <a:r>
                  <a:rPr lang="en-US" sz="2400" dirty="0"/>
                  <a:t> </a:t>
                </a:r>
                <a:r>
                  <a:rPr lang="en-US" sz="2400" dirty="0" err="1"/>
                  <a:t>dimensiones</a:t>
                </a:r>
                <a:r>
                  <a:rPr lang="en-US" sz="2400" dirty="0"/>
                  <a:t> se </a:t>
                </a:r>
                <a:r>
                  <a:rPr lang="en-US" sz="2400" dirty="0" err="1"/>
                  <a:t>mantiene</a:t>
                </a:r>
                <a:r>
                  <a:rPr lang="en-US" sz="2400" dirty="0"/>
                  <a:t>. </a:t>
                </a:r>
              </a:p>
              <a:p>
                <a:endParaRPr lang="es-CR" sz="2400" dirty="0"/>
              </a:p>
              <a:p>
                <a:r>
                  <a:rPr lang="es-ES" sz="2400" dirty="0"/>
                  <a:t>La definición matemática de un hiperplano es bastante simple. En el caso de dos dimensiones, el hiperplano se describe acorde a la ecuación de una recta:</a:t>
                </a:r>
                <a:endParaRPr lang="es-CR" sz="2400" dirty="0"/>
              </a:p>
              <a:p>
                <a:pPr marL="0" indent="0" algn="ctr">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rPr>
                            <m:t>0</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rPr>
                            <m:t>1</m:t>
                          </m:r>
                        </m:sub>
                      </m:sSub>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2</m:t>
                          </m:r>
                        </m:sub>
                      </m:sSub>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3" name="Content Placeholder 2">
                <a:extLst>
                  <a:ext uri="{FF2B5EF4-FFF2-40B4-BE49-F238E27FC236}">
                    <a16:creationId xmlns:a16="http://schemas.microsoft.com/office/drawing/2014/main" id="{EB49D47D-C03B-4FCB-9652-681809025876}"/>
                  </a:ext>
                </a:extLst>
              </p:cNvPr>
              <p:cNvSpPr>
                <a:spLocks noGrp="1" noRot="1" noChangeAspect="1" noMove="1" noResize="1" noEditPoints="1" noAdjustHandles="1" noChangeArrowheads="1" noChangeShapeType="1" noTextEdit="1"/>
              </p:cNvSpPr>
              <p:nvPr>
                <p:ph idx="1"/>
              </p:nvPr>
            </p:nvSpPr>
            <p:spPr>
              <a:xfrm>
                <a:off x="53752" y="764703"/>
                <a:ext cx="8910736" cy="6076975"/>
              </a:xfrm>
              <a:blipFill>
                <a:blip r:embed="rId2"/>
                <a:stretch>
                  <a:fillRect l="-958" t="-802"/>
                </a:stretch>
              </a:blipFill>
            </p:spPr>
            <p:txBody>
              <a:bodyPr/>
              <a:lstStyle/>
              <a:p>
                <a:r>
                  <a:rPr lang="en-US">
                    <a:noFill/>
                  </a:rPr>
                  <a:t> </a:t>
                </a:r>
              </a:p>
            </p:txBody>
          </p:sp>
        </mc:Fallback>
      </mc:AlternateContent>
    </p:spTree>
    <p:extLst>
      <p:ext uri="{BB962C8B-B14F-4D97-AF65-F5344CB8AC3E}">
        <p14:creationId xmlns:p14="http://schemas.microsoft.com/office/powerpoint/2010/main" val="67001059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2014445B-BAC5-4A95-AF5D-5C37F74B43A7}"/>
                  </a:ext>
                </a:extLst>
              </p:cNvPr>
              <p:cNvSpPr>
                <a:spLocks noGrp="1"/>
              </p:cNvSpPr>
              <p:nvPr>
                <p:ph idx="1"/>
              </p:nvPr>
            </p:nvSpPr>
            <p:spPr>
              <a:xfrm>
                <a:off x="53752" y="1052736"/>
                <a:ext cx="9036496" cy="5805264"/>
              </a:xfrm>
            </p:spPr>
            <p:txBody>
              <a:bodyPr>
                <a:normAutofit/>
              </a:bodyPr>
              <a:lstStyle/>
              <a:p>
                <a:pPr marL="0" indent="0" algn="just">
                  <a:buNone/>
                </a:pPr>
                <a:r>
                  <a:rPr lang="es-CR" sz="2400" dirty="0"/>
                  <a:t>Dados los parámetros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oMath>
                </a14:m>
                <a:r>
                  <a:rPr lang="es-CR" sz="2400" dirty="0"/>
                  <a:t>,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oMath>
                </a14:m>
                <a:r>
                  <a:rPr lang="es-CR" sz="2400" dirty="0"/>
                  <a:t> y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oMath>
                </a14:m>
                <a:r>
                  <a:rPr lang="es-CR" sz="2400" dirty="0"/>
                  <a:t>, todos los pares de valores </a:t>
                </a:r>
                <a:br>
                  <a:rPr lang="es-CR" sz="2400" dirty="0"/>
                </a:br>
                <a14:m>
                  <m:oMath xmlns:m="http://schemas.openxmlformats.org/officeDocument/2006/math">
                    <m:r>
                      <a:rPr lang="es-CR" sz="2400" b="0" i="1" smtClean="0">
                        <a:latin typeface="Cambria Math" panose="02040503050406030204" pitchFamily="18" charset="0"/>
                      </a:rPr>
                      <m:t>𝑥</m:t>
                    </m:r>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r>
                      <a:rPr lang="es-CR" sz="2400" b="0" i="1" smtClean="0">
                        <a:latin typeface="Cambria Math" panose="02040503050406030204" pitchFamily="18" charset="0"/>
                      </a:rPr>
                      <m:t>𝑥</m:t>
                    </m:r>
                    <m:r>
                      <a:rPr lang="es-CR" sz="2400" b="0" i="1" smtClean="0">
                        <a:latin typeface="Cambria Math" panose="02040503050406030204" pitchFamily="18" charset="0"/>
                      </a:rPr>
                      <m:t>2)</m:t>
                    </m:r>
                  </m:oMath>
                </a14:m>
                <a:r>
                  <a:rPr lang="es-CR" sz="2400" dirty="0"/>
                  <a:t> para los que se cumple la igualdad, son puntos del hiperplano. </a:t>
                </a:r>
              </a:p>
              <a:p>
                <a:pPr marL="0" indent="0" algn="just">
                  <a:buNone/>
                </a:pPr>
                <a:endParaRPr lang="es-CR" sz="2400" dirty="0"/>
              </a:p>
              <a:p>
                <a:pPr marL="0" indent="0" algn="just">
                  <a:buNone/>
                </a:pPr>
                <a:r>
                  <a:rPr lang="es-CR" sz="2400" dirty="0"/>
                  <a:t>Lo anterior se puede generalizar para </a:t>
                </a:r>
                <a14:m>
                  <m:oMath xmlns:m="http://schemas.openxmlformats.org/officeDocument/2006/math">
                    <m:r>
                      <a:rPr lang="es-CR" sz="2400" i="1" dirty="0" smtClean="0">
                        <a:latin typeface="Cambria Math" panose="02040503050406030204" pitchFamily="18" charset="0"/>
                      </a:rPr>
                      <m:t>𝑝</m:t>
                    </m:r>
                  </m:oMath>
                </a14:m>
                <a:r>
                  <a:rPr lang="es-CR" sz="2400" dirty="0"/>
                  <a:t> variables. Sea la siguiente ecuación para </a:t>
                </a:r>
                <a14:m>
                  <m:oMath xmlns:m="http://schemas.openxmlformats.org/officeDocument/2006/math">
                    <m:r>
                      <a:rPr lang="es-CR" sz="2400" i="1" dirty="0" smtClean="0">
                        <a:latin typeface="Cambria Math" panose="02040503050406030204" pitchFamily="18" charset="0"/>
                      </a:rPr>
                      <m:t>𝑝</m:t>
                    </m:r>
                  </m:oMath>
                </a14:m>
                <a:r>
                  <a:rPr lang="es-CR" sz="2400" dirty="0"/>
                  <a:t>-dimensiones:</a:t>
                </a:r>
              </a:p>
              <a:p>
                <a:pPr marL="0" indent="0" algn="just">
                  <a:buNone/>
                </a:pPr>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b="0" i="1" smtClean="0">
                              <a:latin typeface="Cambria Math" panose="02040503050406030204" pitchFamily="18" charset="0"/>
                            </a:rPr>
                            <m:t>𝑝</m:t>
                          </m:r>
                        </m:sub>
                      </m:sSub>
                      <m:r>
                        <a:rPr lang="es-CR" sz="2400" i="1">
                          <a:latin typeface="Cambria Math" panose="02040503050406030204" pitchFamily="18" charset="0"/>
                          <a:ea typeface="Cambria Math" panose="02040503050406030204" pitchFamily="18" charset="0"/>
                        </a:rPr>
                        <m:t>=0</m:t>
                      </m:r>
                    </m:oMath>
                  </m:oMathPara>
                </a14:m>
                <a:endParaRPr lang="en-US" sz="2400" dirty="0"/>
              </a:p>
              <a:p>
                <a:pPr marL="0" indent="0" algn="just">
                  <a:buNone/>
                </a:pPr>
                <a:endParaRPr lang="en-US" sz="2400" dirty="0"/>
              </a:p>
              <a:p>
                <a:pPr marL="0" indent="0" algn="just">
                  <a:buNone/>
                </a:pPr>
                <a:r>
                  <a:rPr lang="es-CR" sz="2400" dirty="0"/>
                  <a:t>de igual manera, todos los puntos definidos por el vector </a:t>
                </a:r>
                <a:br>
                  <a:rPr lang="es-CR" sz="2400" dirty="0"/>
                </a:br>
                <a14:m>
                  <m:oMath xmlns:m="http://schemas.openxmlformats.org/officeDocument/2006/math">
                    <m:r>
                      <a:rPr lang="es-CR" sz="2400" i="1">
                        <a:latin typeface="Cambria Math" panose="02040503050406030204" pitchFamily="18" charset="0"/>
                      </a:rPr>
                      <m:t>𝑥</m:t>
                    </m:r>
                    <m:r>
                      <a:rPr lang="es-CR" sz="2400" i="1">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1</m:t>
                        </m:r>
                      </m:sub>
                    </m:sSub>
                    <m:r>
                      <a:rPr lang="es-CR" sz="2400" i="1">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𝑝</m:t>
                        </m:r>
                      </m:sub>
                    </m:sSub>
                    <m:r>
                      <a:rPr lang="es-CR" sz="2400" i="1">
                        <a:latin typeface="Cambria Math" panose="02040503050406030204" pitchFamily="18" charset="0"/>
                      </a:rPr>
                      <m:t>)</m:t>
                    </m:r>
                  </m:oMath>
                </a14:m>
                <a:r>
                  <a:rPr lang="es-CR" sz="2400" dirty="0"/>
                  <a:t> que cumple la ecuación, pertenecen al hiperplano.</a:t>
                </a:r>
              </a:p>
              <a:p>
                <a:pPr marL="0" indent="0" algn="just">
                  <a:buNone/>
                </a:pPr>
                <a:endParaRPr lang="es-CR" sz="2400" dirty="0"/>
              </a:p>
              <a:p>
                <a:pPr marL="0" indent="0" algn="just">
                  <a:buNone/>
                </a:pPr>
                <a:r>
                  <a:rPr lang="es-CR" sz="2400" dirty="0"/>
                  <a:t>¿Qué pasa si un determinado </a:t>
                </a:r>
                <a14:m>
                  <m:oMath xmlns:m="http://schemas.openxmlformats.org/officeDocument/2006/math">
                    <m:r>
                      <a:rPr lang="es-CR" sz="2400" i="1">
                        <a:latin typeface="Cambria Math" panose="02040503050406030204" pitchFamily="18" charset="0"/>
                      </a:rPr>
                      <m:t>𝑥</m:t>
                    </m:r>
                  </m:oMath>
                </a14:m>
                <a:r>
                  <a:rPr lang="es-CR" sz="2400" dirty="0"/>
                  <a:t> no cumple con la igualdad nula? </a:t>
                </a:r>
              </a:p>
            </p:txBody>
          </p:sp>
        </mc:Choice>
        <mc:Fallback>
          <p:sp>
            <p:nvSpPr>
              <p:cNvPr id="3" name="Content Placeholder 2">
                <a:extLst>
                  <a:ext uri="{FF2B5EF4-FFF2-40B4-BE49-F238E27FC236}">
                    <a16:creationId xmlns:a16="http://schemas.microsoft.com/office/drawing/2014/main" xmlns:a14="http://schemas.microsoft.com/office/drawing/2010/main" xmlns="" id="{2014445B-BAC5-4A95-AF5D-5C37F74B43A7}"/>
                  </a:ext>
                </a:extLst>
              </p:cNvPr>
              <p:cNvSpPr>
                <a:spLocks noGrp="1" noRot="1" noChangeAspect="1" noMove="1" noResize="1" noEditPoints="1" noAdjustHandles="1" noChangeArrowheads="1" noChangeShapeType="1" noTextEdit="1"/>
              </p:cNvSpPr>
              <p:nvPr>
                <p:ph idx="1"/>
              </p:nvPr>
            </p:nvSpPr>
            <p:spPr>
              <a:xfrm>
                <a:off x="53752" y="1052736"/>
                <a:ext cx="9036496" cy="5805264"/>
              </a:xfrm>
              <a:blipFill rotWithShape="1">
                <a:blip r:embed="rId2"/>
                <a:stretch>
                  <a:fillRect l="-1080" t="-840" r="-1012"/>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68311384-CD1A-465D-8776-C98D2CCE8983}"/>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310943727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B0E6B7A-F0B9-4598-9E4F-E6CF29B10BE9}"/>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8C9E4FEA-3259-4A65-9AB7-D2C822709E0F}"/>
                  </a:ext>
                </a:extLst>
              </p:cNvPr>
              <p:cNvSpPr>
                <a:spLocks noGrp="1"/>
              </p:cNvSpPr>
              <p:nvPr>
                <p:ph idx="1"/>
              </p:nvPr>
            </p:nvSpPr>
            <p:spPr>
              <a:xfrm>
                <a:off x="53752" y="1052736"/>
                <a:ext cx="9036496" cy="5688632"/>
              </a:xfrm>
            </p:spPr>
            <p:txBody>
              <a:bodyPr>
                <a:normAutofit/>
              </a:bodyPr>
              <a:lstStyle/>
              <a:p>
                <a:pPr marL="0" indent="0">
                  <a:buNone/>
                </a:pPr>
                <a:r>
                  <a:rPr lang="es-CR" sz="2400" dirty="0"/>
                  <a:t>Cuando </a:t>
                </a:r>
                <a14:m>
                  <m:oMath xmlns:m="http://schemas.openxmlformats.org/officeDocument/2006/math">
                    <m:r>
                      <a:rPr lang="es-CR" sz="2400" i="1">
                        <a:latin typeface="Cambria Math" panose="02040503050406030204" pitchFamily="18" charset="0"/>
                      </a:rPr>
                      <m:t>𝑥</m:t>
                    </m:r>
                  </m:oMath>
                </a14:m>
                <a:r>
                  <a:rPr lang="es-CR" sz="2400" dirty="0"/>
                  <a:t> no satisface la ecuación:</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b="0" i="1" smtClean="0">
                              <a:latin typeface="Cambria Math" panose="02040503050406030204" pitchFamily="18" charset="0"/>
                            </a:rPr>
                            <m:t>𝑝</m:t>
                          </m:r>
                        </m:sub>
                      </m:sSub>
                      <m:r>
                        <a:rPr lang="es-CR" sz="2400" b="0" i="1" smtClean="0">
                          <a:latin typeface="Cambria Math" panose="02040503050406030204" pitchFamily="18" charset="0"/>
                          <a:ea typeface="Cambria Math" panose="02040503050406030204" pitchFamily="18" charset="0"/>
                        </a:rPr>
                        <m:t>&lt;</m:t>
                      </m:r>
                      <m:r>
                        <a:rPr lang="es-CR" sz="2400" i="1">
                          <a:latin typeface="Cambria Math" panose="02040503050406030204" pitchFamily="18" charset="0"/>
                          <a:ea typeface="Cambria Math" panose="02040503050406030204" pitchFamily="18" charset="0"/>
                        </a:rPr>
                        <m:t>0</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𝑝</m:t>
                          </m:r>
                        </m:sub>
                      </m:sSub>
                      <m:r>
                        <a:rPr lang="es-CR" sz="2400" b="0" i="1" smtClean="0">
                          <a:latin typeface="Cambria Math" panose="02040503050406030204" pitchFamily="18" charset="0"/>
                        </a:rPr>
                        <m:t>&gt;</m:t>
                      </m:r>
                      <m:r>
                        <a:rPr lang="es-CR" sz="2400" i="1">
                          <a:latin typeface="Cambria Math" panose="02040503050406030204" pitchFamily="18" charset="0"/>
                          <a:ea typeface="Cambria Math" panose="02040503050406030204" pitchFamily="18" charset="0"/>
                        </a:rPr>
                        <m:t>0</m:t>
                      </m:r>
                    </m:oMath>
                  </m:oMathPara>
                </a14:m>
                <a:endParaRPr lang="en-US" sz="2400" dirty="0"/>
              </a:p>
              <a:p>
                <a:pPr marL="0" indent="0">
                  <a:buNone/>
                </a:pPr>
                <a:endParaRPr lang="en-US" sz="2400" dirty="0"/>
              </a:p>
              <a:p>
                <a:pPr marL="0" indent="0">
                  <a:buNone/>
                </a:pPr>
                <a:r>
                  <a:rPr lang="es-CR" sz="2400" dirty="0"/>
                  <a:t>el punto </a:t>
                </a:r>
                <a14:m>
                  <m:oMath xmlns:m="http://schemas.openxmlformats.org/officeDocument/2006/math">
                    <m:r>
                      <a:rPr lang="es-CR" sz="2400" b="1" i="1">
                        <a:latin typeface="Cambria Math" panose="02040503050406030204" pitchFamily="18" charset="0"/>
                      </a:rPr>
                      <m:t>𝒙</m:t>
                    </m:r>
                  </m:oMath>
                </a14:m>
                <a:r>
                  <a:rPr lang="en-US" sz="2400" dirty="0"/>
                  <a:t> </a:t>
                </a:r>
                <a:r>
                  <a:rPr lang="en-US" sz="2400" dirty="0" err="1"/>
                  <a:t>cae</a:t>
                </a:r>
                <a:r>
                  <a:rPr lang="en-US" sz="2400" dirty="0"/>
                  <a:t> a un </a:t>
                </a:r>
                <a:r>
                  <a:rPr lang="en-US" sz="2400" dirty="0" err="1"/>
                  <a:t>lado</a:t>
                </a:r>
                <a:r>
                  <a:rPr lang="en-US" sz="2400" dirty="0"/>
                  <a:t> o al </a:t>
                </a:r>
                <a:r>
                  <a:rPr lang="en-US" sz="2400" dirty="0" err="1"/>
                  <a:t>otro</a:t>
                </a:r>
                <a:r>
                  <a:rPr lang="en-US" sz="2400" dirty="0"/>
                  <a:t> del </a:t>
                </a:r>
                <a:r>
                  <a:rPr lang="en-US" sz="2400" dirty="0" err="1"/>
                  <a:t>hiperplano</a:t>
                </a:r>
                <a:r>
                  <a:rPr lang="en-US" sz="2400" dirty="0"/>
                  <a:t>. De </a:t>
                </a:r>
                <a:r>
                  <a:rPr lang="en-US" sz="2400" dirty="0" err="1"/>
                  <a:t>esta</a:t>
                </a:r>
                <a:r>
                  <a:rPr lang="en-US" sz="2400" dirty="0"/>
                  <a:t> forma, </a:t>
                </a:r>
                <a:r>
                  <a:rPr lang="en-US" altLang="en-US" sz="2400" dirty="0"/>
                  <a:t>se </a:t>
                </a:r>
                <a:r>
                  <a:rPr lang="en-US" altLang="en-US" sz="2400" dirty="0" err="1"/>
                  <a:t>puede</a:t>
                </a:r>
                <a:r>
                  <a:rPr lang="en-US" altLang="en-US" sz="2400" dirty="0"/>
                  <a:t> </a:t>
                </a:r>
                <a:r>
                  <a:rPr lang="en-US" altLang="en-US" sz="2400" dirty="0" err="1"/>
                  <a:t>entender</a:t>
                </a:r>
                <a:r>
                  <a:rPr lang="en-US" altLang="en-US" sz="2400" dirty="0"/>
                  <a:t> que un </a:t>
                </a:r>
                <a:r>
                  <a:rPr lang="en-US" altLang="en-US" sz="2400" dirty="0" err="1"/>
                  <a:t>hiperplano</a:t>
                </a:r>
                <a:r>
                  <a:rPr lang="en-US" altLang="en-US" sz="2400" dirty="0"/>
                  <a:t> divide un </a:t>
                </a:r>
                <a:r>
                  <a:rPr lang="en-US" altLang="en-US" sz="2400" dirty="0" err="1"/>
                  <a:t>espacio</a:t>
                </a:r>
                <a:r>
                  <a:rPr lang="en-US" altLang="en-US" sz="2400" dirty="0"/>
                  <a:t> </a:t>
                </a:r>
                <a14:m>
                  <m:oMath xmlns:m="http://schemas.openxmlformats.org/officeDocument/2006/math">
                    <m:r>
                      <a:rPr lang="en-US" altLang="en-US" sz="2400" i="1" dirty="0" smtClean="0">
                        <a:latin typeface="Cambria Math" panose="02040503050406030204" pitchFamily="18" charset="0"/>
                      </a:rPr>
                      <m:t>𝑝</m:t>
                    </m:r>
                  </m:oMath>
                </a14:m>
                <a:r>
                  <a:rPr lang="en-US" altLang="en-US" sz="2400" dirty="0"/>
                  <a:t>-dimensional </a:t>
                </a:r>
                <a:r>
                  <a:rPr lang="en-US" altLang="en-US" sz="2400" dirty="0" err="1"/>
                  <a:t>en</a:t>
                </a:r>
                <a:r>
                  <a:rPr lang="en-US" altLang="en-US" sz="2400" dirty="0"/>
                  <a:t> dos </a:t>
                </a:r>
                <a:r>
                  <a:rPr lang="en-US" altLang="en-US" sz="2400" dirty="0" err="1"/>
                  <a:t>mitades</a:t>
                </a:r>
                <a:r>
                  <a:rPr lang="en-US" altLang="en-US" sz="2400" dirty="0"/>
                  <a:t>. Para saber </a:t>
                </a:r>
                <a:r>
                  <a:rPr lang="en-US" altLang="en-US" sz="2400" dirty="0" err="1"/>
                  <a:t>en</a:t>
                </a:r>
                <a:r>
                  <a:rPr lang="en-US" altLang="en-US" sz="2400" dirty="0"/>
                  <a:t> </a:t>
                </a:r>
                <a:r>
                  <a:rPr lang="en-US" altLang="en-US" sz="2400" dirty="0" err="1"/>
                  <a:t>qué</a:t>
                </a:r>
                <a:r>
                  <a:rPr lang="en-US" altLang="en-US" sz="2400" dirty="0"/>
                  <a:t> </a:t>
                </a:r>
                <a:r>
                  <a:rPr lang="en-US" altLang="en-US" sz="2400" dirty="0" err="1"/>
                  <a:t>lado</a:t>
                </a:r>
                <a:r>
                  <a:rPr lang="en-US" altLang="en-US" sz="2400" dirty="0"/>
                  <a:t> del </a:t>
                </a:r>
                <a:r>
                  <a:rPr lang="en-US" altLang="en-US" sz="2400" dirty="0" err="1"/>
                  <a:t>hiperplano</a:t>
                </a:r>
                <a:r>
                  <a:rPr lang="en-US" altLang="en-US" sz="2400" dirty="0"/>
                  <a:t> se </a:t>
                </a:r>
                <a:r>
                  <a:rPr lang="en-US" altLang="en-US" sz="2400" dirty="0" err="1"/>
                  <a:t>encuentra</a:t>
                </a:r>
                <a:r>
                  <a:rPr lang="en-US" altLang="en-US" sz="2400" dirty="0"/>
                  <a:t> un </a:t>
                </a:r>
                <a:r>
                  <a:rPr lang="en-US" altLang="en-US" sz="2400" dirty="0" err="1"/>
                  <a:t>determinado</a:t>
                </a:r>
                <a:r>
                  <a:rPr lang="en-US" altLang="en-US" sz="2400" dirty="0"/>
                  <a:t> punto </a:t>
                </a:r>
                <a14:m>
                  <m:oMath xmlns:m="http://schemas.openxmlformats.org/officeDocument/2006/math">
                    <m:r>
                      <a:rPr lang="en-US" altLang="en-US" sz="2400" b="1" i="1" dirty="0" smtClean="0">
                        <a:latin typeface="Cambria Math" panose="02040503050406030204" pitchFamily="18" charset="0"/>
                      </a:rPr>
                      <m:t>𝒙</m:t>
                    </m:r>
                  </m:oMath>
                </a14:m>
                <a:r>
                  <a:rPr lang="en-US" altLang="en-US" sz="2400" dirty="0"/>
                  <a:t>, solo hay que </a:t>
                </a:r>
                <a:r>
                  <a:rPr lang="en-US" altLang="en-US" sz="2400" dirty="0" err="1"/>
                  <a:t>calcular</a:t>
                </a:r>
                <a:r>
                  <a:rPr lang="en-US" altLang="en-US" sz="2400" dirty="0"/>
                  <a:t> el </a:t>
                </a:r>
                <a:r>
                  <a:rPr lang="en-US" altLang="en-US" sz="2400" dirty="0" err="1"/>
                  <a:t>signo</a:t>
                </a:r>
                <a:r>
                  <a:rPr lang="en-US" altLang="en-US" sz="2400" dirty="0"/>
                  <a:t> de la </a:t>
                </a:r>
                <a:r>
                  <a:rPr lang="en-US" altLang="en-US" sz="2400" dirty="0" err="1"/>
                  <a:t>ecuación</a:t>
                </a:r>
                <a:r>
                  <a:rPr lang="en-US" altLang="en-US" sz="2400" dirty="0"/>
                  <a:t>.</a:t>
                </a:r>
              </a:p>
              <a:p>
                <a:pPr marL="0" indent="0">
                  <a:buNone/>
                </a:pPr>
                <a:endParaRPr lang="es-CR" altLang="en-US" sz="2400" dirty="0"/>
              </a:p>
              <a:p>
                <a:pPr marL="0" indent="0">
                  <a:buNone/>
                </a:pPr>
                <a:r>
                  <a:rPr lang="es-CR" altLang="en-US" sz="2400" dirty="0"/>
                  <a:t>Ejemplifiquemos lo anterior con la siguiente ecuación: </a:t>
                </a:r>
                <a:endParaRPr lang="en-US" altLang="en-US" sz="2400" dirty="0"/>
              </a:p>
              <a:p>
                <a:pPr marL="0" indent="0">
                  <a:buNone/>
                </a:pPr>
                <a:r>
                  <a:rPr lang="en-US" sz="2400" dirty="0"/>
                  <a:t> </a:t>
                </a:r>
              </a:p>
              <a:p>
                <a:pPr marL="0" indent="0">
                  <a:buNone/>
                </a:pPr>
                <a14:m>
                  <m:oMathPara xmlns:m="http://schemas.openxmlformats.org/officeDocument/2006/math">
                    <m:oMathParaPr>
                      <m:jc m:val="centerGroup"/>
                    </m:oMathParaPr>
                    <m:oMath xmlns:m="http://schemas.openxmlformats.org/officeDocument/2006/math">
                      <m:r>
                        <a:rPr lang="es-CR" sz="2400" b="0" i="1" smtClean="0">
                          <a:latin typeface="Cambria Math" panose="02040503050406030204" pitchFamily="18" charset="0"/>
                        </a:rPr>
                        <m:t>1</m:t>
                      </m:r>
                      <m:r>
                        <a:rPr lang="es-CR" sz="2400" i="1">
                          <a:latin typeface="Cambria Math" panose="02040503050406030204" pitchFamily="18" charset="0"/>
                        </a:rPr>
                        <m:t>+</m:t>
                      </m:r>
                      <m:r>
                        <a:rPr lang="es-CR" sz="2400" b="0" i="1" smtClean="0">
                          <a:latin typeface="Cambria Math" panose="02040503050406030204" pitchFamily="18" charset="0"/>
                        </a:rPr>
                        <m:t>2</m:t>
                      </m:r>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3</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=0</m:t>
                      </m:r>
                    </m:oMath>
                  </m:oMathPara>
                </a14:m>
                <a:endParaRPr lang="en-US" sz="2400" dirty="0"/>
              </a:p>
              <a:p>
                <a:pPr marL="0" indent="0">
                  <a:buNone/>
                </a:pPr>
                <a:endParaRPr lang="en-US" sz="2400" dirty="0"/>
              </a:p>
            </p:txBody>
          </p:sp>
        </mc:Choice>
        <mc:Fallback xmlns="">
          <p:sp>
            <p:nvSpPr>
              <p:cNvPr id="5" name="Content Placeholder 2">
                <a:extLst>
                  <a:ext uri="{FF2B5EF4-FFF2-40B4-BE49-F238E27FC236}">
                    <a16:creationId xmlns:a16="http://schemas.microsoft.com/office/drawing/2014/main" id="{8C9E4FEA-3259-4A65-9AB7-D2C822709E0F}"/>
                  </a:ext>
                </a:extLst>
              </p:cNvPr>
              <p:cNvSpPr>
                <a:spLocks noGrp="1" noRot="1" noChangeAspect="1" noMove="1" noResize="1" noEditPoints="1" noAdjustHandles="1" noChangeArrowheads="1" noChangeShapeType="1" noTextEdit="1"/>
              </p:cNvSpPr>
              <p:nvPr>
                <p:ph idx="1"/>
              </p:nvPr>
            </p:nvSpPr>
            <p:spPr>
              <a:xfrm>
                <a:off x="53752" y="1052736"/>
                <a:ext cx="9036496" cy="5688632"/>
              </a:xfrm>
              <a:blipFill>
                <a:blip r:embed="rId2"/>
                <a:stretch>
                  <a:fillRect l="-1080" t="-857" r="-135"/>
                </a:stretch>
              </a:blipFill>
            </p:spPr>
            <p:txBody>
              <a:bodyPr/>
              <a:lstStyle/>
              <a:p>
                <a:r>
                  <a:rPr lang="en-US">
                    <a:noFill/>
                  </a:rPr>
                  <a:t> </a:t>
                </a:r>
              </a:p>
            </p:txBody>
          </p:sp>
        </mc:Fallback>
      </mc:AlternateContent>
    </p:spTree>
    <p:extLst>
      <p:ext uri="{BB962C8B-B14F-4D97-AF65-F5344CB8AC3E}">
        <p14:creationId xmlns:p14="http://schemas.microsoft.com/office/powerpoint/2010/main" val="29315708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09EE8CE-967A-4E6A-95AC-86AFAF4FE917}"/>
                  </a:ext>
                </a:extLst>
              </p:cNvPr>
              <p:cNvSpPr>
                <a:spLocks noGrp="1"/>
              </p:cNvSpPr>
              <p:nvPr>
                <p:ph idx="1"/>
              </p:nvPr>
            </p:nvSpPr>
            <p:spPr>
              <a:xfrm>
                <a:off x="87278" y="980728"/>
                <a:ext cx="8949217" cy="4525963"/>
              </a:xfrm>
            </p:spPr>
            <p:txBody>
              <a:bodyPr>
                <a:normAutofit/>
              </a:bodyPr>
              <a:lstStyle/>
              <a:p>
                <a:pPr marL="0" indent="0">
                  <a:buNone/>
                </a:pPr>
                <a:r>
                  <a:rPr lang="es-CR" sz="2400" dirty="0"/>
                  <a:t>La siguiente imagen muestra el hiperplano de un espacio bidimensional. La </a:t>
                </a:r>
                <a:r>
                  <a:rPr lang="es-CR" sz="2400" dirty="0" err="1"/>
                  <a:t>ecucación</a:t>
                </a:r>
                <a:r>
                  <a:rPr lang="es-CR" sz="2400" dirty="0"/>
                  <a:t> que describe el hiperplano, una recta, es </a:t>
                </a:r>
                <a14:m>
                  <m:oMath xmlns:m="http://schemas.openxmlformats.org/officeDocument/2006/math">
                    <m:r>
                      <a:rPr lang="es-CR" sz="2400" i="1">
                        <a:latin typeface="Cambria Math" panose="02040503050406030204" pitchFamily="18" charset="0"/>
                      </a:rPr>
                      <m:t>1+2</m:t>
                    </m:r>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r>
                      <a:rPr lang="es-CR" sz="2400" i="1">
                        <a:latin typeface="Cambria Math" panose="02040503050406030204" pitchFamily="18" charset="0"/>
                        <a:ea typeface="Cambria Math" panose="02040503050406030204" pitchFamily="18" charset="0"/>
                      </a:rPr>
                      <m:t>3</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=0</m:t>
                    </m:r>
                  </m:oMath>
                </a14:m>
                <a:r>
                  <a:rPr lang="en-US" sz="2400" dirty="0"/>
                  <a:t>. La region </a:t>
                </a:r>
                <a:r>
                  <a:rPr lang="en-US" sz="2400" dirty="0" err="1"/>
                  <a:t>azul</a:t>
                </a:r>
                <a:r>
                  <a:rPr lang="en-US" sz="2400" dirty="0"/>
                  <a:t> </a:t>
                </a:r>
                <a:r>
                  <a:rPr lang="en-US" sz="2400" dirty="0" err="1"/>
                  <a:t>representa</a:t>
                </a:r>
                <a:r>
                  <a:rPr lang="en-US" sz="2400" dirty="0"/>
                  <a:t> el </a:t>
                </a:r>
                <a:r>
                  <a:rPr lang="en-US" sz="2400" dirty="0" err="1"/>
                  <a:t>espacio</a:t>
                </a:r>
                <a:r>
                  <a:rPr lang="en-US" sz="2400" dirty="0"/>
                  <a:t> </a:t>
                </a:r>
                <a:r>
                  <a:rPr lang="en-US" sz="2400" dirty="0" err="1"/>
                  <a:t>en</a:t>
                </a:r>
                <a:r>
                  <a:rPr lang="en-US" sz="2400" dirty="0"/>
                  <a:t> el que se </a:t>
                </a:r>
                <a:r>
                  <a:rPr lang="en-US" sz="2400" dirty="0" err="1"/>
                  <a:t>encuentran</a:t>
                </a:r>
                <a:r>
                  <a:rPr lang="en-US" sz="2400" dirty="0"/>
                  <a:t> </a:t>
                </a:r>
                <a:r>
                  <a:rPr lang="en-US" sz="2400" dirty="0" err="1"/>
                  <a:t>todos</a:t>
                </a:r>
                <a:r>
                  <a:rPr lang="en-US" sz="2400" dirty="0"/>
                  <a:t> los puntos para los que </a:t>
                </a:r>
                <a14:m>
                  <m:oMath xmlns:m="http://schemas.openxmlformats.org/officeDocument/2006/math">
                    <m:r>
                      <a:rPr lang="es-CR" sz="2400" i="1">
                        <a:latin typeface="Cambria Math" panose="02040503050406030204" pitchFamily="18" charset="0"/>
                      </a:rPr>
                      <m:t>1+2</m:t>
                    </m:r>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r>
                      <a:rPr lang="es-CR" sz="2400" i="1">
                        <a:latin typeface="Cambria Math" panose="02040503050406030204" pitchFamily="18" charset="0"/>
                        <a:ea typeface="Cambria Math" panose="02040503050406030204" pitchFamily="18" charset="0"/>
                      </a:rPr>
                      <m:t>3</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&gt;0</m:t>
                    </m:r>
                  </m:oMath>
                </a14:m>
                <a:r>
                  <a:rPr lang="en-US" sz="2400" dirty="0"/>
                  <a:t> y la region </a:t>
                </a:r>
                <a:r>
                  <a:rPr lang="en-US" sz="2400" dirty="0" err="1"/>
                  <a:t>roja</a:t>
                </a:r>
                <a:r>
                  <a:rPr lang="en-US" sz="2400" dirty="0"/>
                  <a:t> para los que </a:t>
                </a:r>
                <a14:m>
                  <m:oMath xmlns:m="http://schemas.openxmlformats.org/officeDocument/2006/math">
                    <m:r>
                      <a:rPr lang="es-CR" sz="2400" i="1">
                        <a:latin typeface="Cambria Math" panose="02040503050406030204" pitchFamily="18" charset="0"/>
                      </a:rPr>
                      <m:t>1+2</m:t>
                    </m:r>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r>
                      <a:rPr lang="es-CR" sz="2400" i="1">
                        <a:latin typeface="Cambria Math" panose="02040503050406030204" pitchFamily="18" charset="0"/>
                        <a:ea typeface="Cambria Math" panose="02040503050406030204" pitchFamily="18" charset="0"/>
                      </a:rPr>
                      <m:t>3</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&lt;</m:t>
                    </m:r>
                    <m:r>
                      <a:rPr lang="es-CR" sz="2400" i="1" smtClean="0">
                        <a:latin typeface="Cambria Math" panose="02040503050406030204" pitchFamily="18" charset="0"/>
                        <a:ea typeface="Cambria Math" panose="02040503050406030204" pitchFamily="18" charset="0"/>
                      </a:rPr>
                      <m:t>0</m:t>
                    </m:r>
                  </m:oMath>
                </a14:m>
                <a:r>
                  <a:rPr lang="en-US" sz="2400" dirty="0"/>
                  <a:t>. </a:t>
                </a:r>
              </a:p>
              <a:p>
                <a:pPr marL="0" indent="0">
                  <a:buNone/>
                </a:pPr>
                <a:endParaRPr lang="en-US" sz="2400" dirty="0"/>
              </a:p>
              <a:p>
                <a:pPr marL="0" indent="0">
                  <a:buNone/>
                </a:pPr>
                <a:r>
                  <a:rPr lang="en-US" sz="2400" dirty="0"/>
                  <a:t> </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F09EE8CE-967A-4E6A-95AC-86AFAF4FE917}"/>
                  </a:ext>
                </a:extLst>
              </p:cNvPr>
              <p:cNvSpPr>
                <a:spLocks noGrp="1" noRot="1" noChangeAspect="1" noMove="1" noResize="1" noEditPoints="1" noAdjustHandles="1" noChangeArrowheads="1" noChangeShapeType="1" noTextEdit="1"/>
              </p:cNvSpPr>
              <p:nvPr>
                <p:ph idx="1"/>
              </p:nvPr>
            </p:nvSpPr>
            <p:spPr>
              <a:xfrm>
                <a:off x="87278" y="980728"/>
                <a:ext cx="8949217" cy="4525963"/>
              </a:xfrm>
              <a:blipFill>
                <a:blip r:embed="rId2"/>
                <a:stretch>
                  <a:fillRect l="-1022" t="-107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FF2D46F9-A3B2-456B-A46E-0F0E36554E37}"/>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pic>
        <p:nvPicPr>
          <p:cNvPr id="6" name="Picture 5">
            <a:extLst>
              <a:ext uri="{FF2B5EF4-FFF2-40B4-BE49-F238E27FC236}">
                <a16:creationId xmlns:a16="http://schemas.microsoft.com/office/drawing/2014/main" xmlns="" id="{D1CBE746-ABF3-4156-A6B2-25AF603B1A07}"/>
              </a:ext>
            </a:extLst>
          </p:cNvPr>
          <p:cNvPicPr>
            <a:picLocks noChangeAspect="1"/>
          </p:cNvPicPr>
          <p:nvPr/>
        </p:nvPicPr>
        <p:blipFill>
          <a:blip r:embed="rId3"/>
          <a:stretch>
            <a:fillRect/>
          </a:stretch>
        </p:blipFill>
        <p:spPr>
          <a:xfrm>
            <a:off x="3059832" y="3417415"/>
            <a:ext cx="3133725" cy="3238500"/>
          </a:xfrm>
          <a:prstGeom prst="rect">
            <a:avLst/>
          </a:prstGeom>
        </p:spPr>
      </p:pic>
    </p:spTree>
    <p:extLst>
      <p:ext uri="{BB962C8B-B14F-4D97-AF65-F5344CB8AC3E}">
        <p14:creationId xmlns:p14="http://schemas.microsoft.com/office/powerpoint/2010/main" val="118998522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881B9AB4-6554-4FFF-98E0-8CF5FE4766FD}"/>
                  </a:ext>
                </a:extLst>
              </p:cNvPr>
              <p:cNvSpPr>
                <a:spLocks noGrp="1"/>
              </p:cNvSpPr>
              <p:nvPr>
                <p:ph idx="1"/>
              </p:nvPr>
            </p:nvSpPr>
            <p:spPr>
              <a:xfrm>
                <a:off x="53752" y="980728"/>
                <a:ext cx="8982744" cy="5616624"/>
              </a:xfrm>
            </p:spPr>
            <p:txBody>
              <a:bodyPr>
                <a:normAutofit/>
              </a:bodyPr>
              <a:lstStyle/>
              <a:p>
                <a:pPr algn="just"/>
                <a:r>
                  <a:rPr lang="es-CR" sz="2400" dirty="0"/>
                  <a:t>Veamos el caso de una clasificación binar. </a:t>
                </a:r>
                <a:r>
                  <a:rPr lang="en-US" altLang="en-US" sz="2400" dirty="0" err="1"/>
                  <a:t>Cuando</a:t>
                </a:r>
                <a:r>
                  <a:rPr lang="en-US" altLang="en-US" sz="2400" dirty="0"/>
                  <a:t> se dispone de n </a:t>
                </a:r>
                <a:r>
                  <a:rPr lang="en-US" altLang="en-US" sz="2400" dirty="0" err="1"/>
                  <a:t>observaciones</a:t>
                </a:r>
                <a:r>
                  <a:rPr lang="en-US" altLang="en-US" sz="2400" dirty="0"/>
                  <a:t>, </a:t>
                </a:r>
                <a:r>
                  <a:rPr lang="en-US" altLang="en-US" sz="2400" dirty="0" err="1"/>
                  <a:t>cada</a:t>
                </a:r>
                <a:r>
                  <a:rPr lang="en-US" altLang="en-US" sz="2400" dirty="0"/>
                  <a:t> una con </a:t>
                </a:r>
                <a14:m>
                  <m:oMath xmlns:m="http://schemas.openxmlformats.org/officeDocument/2006/math">
                    <m:r>
                      <a:rPr lang="en-US" altLang="en-US" sz="2400" i="1" dirty="0" smtClean="0">
                        <a:latin typeface="Cambria Math" panose="02040503050406030204" pitchFamily="18" charset="0"/>
                      </a:rPr>
                      <m:t>𝑝</m:t>
                    </m:r>
                  </m:oMath>
                </a14:m>
                <a:r>
                  <a:rPr lang="en-US" altLang="en-US" sz="2400" dirty="0"/>
                  <a:t> </a:t>
                </a:r>
                <a:r>
                  <a:rPr lang="en-US" altLang="en-US" sz="2400" dirty="0" err="1"/>
                  <a:t>predictores</a:t>
                </a:r>
                <a:r>
                  <a:rPr lang="en-US" altLang="en-US" sz="2400" dirty="0"/>
                  <a:t> </a:t>
                </a:r>
                <a:r>
                  <a:rPr lang="en-US" altLang="en-US" sz="2400" dirty="0" err="1"/>
                  <a:t>cuya</a:t>
                </a:r>
                <a:r>
                  <a:rPr lang="en-US" altLang="en-US" sz="2400" dirty="0"/>
                  <a:t> variable </a:t>
                </a:r>
                <a:r>
                  <a:rPr lang="en-US" altLang="en-US" sz="2400" dirty="0" err="1"/>
                  <a:t>respuesta</a:t>
                </a:r>
                <a:r>
                  <a:rPr lang="en-US" altLang="en-US" sz="2400" dirty="0"/>
                  <a:t> </a:t>
                </a:r>
                <a:r>
                  <a:rPr lang="en-US" altLang="en-US" sz="2400" dirty="0" err="1"/>
                  <a:t>tiene</a:t>
                </a:r>
                <a:r>
                  <a:rPr lang="en-US" altLang="en-US" sz="2400" dirty="0"/>
                  <a:t> dos </a:t>
                </a:r>
                <a:r>
                  <a:rPr lang="en-US" altLang="en-US" sz="2400" dirty="0" err="1"/>
                  <a:t>niveles</a:t>
                </a:r>
                <a:r>
                  <a:rPr lang="en-US" altLang="en-US" sz="2400" dirty="0"/>
                  <a:t> (1 y -1), se </a:t>
                </a:r>
                <a:r>
                  <a:rPr lang="en-US" altLang="en-US" sz="2400" dirty="0" err="1"/>
                  <a:t>pueden</a:t>
                </a:r>
                <a:r>
                  <a:rPr lang="en-US" altLang="en-US" sz="2400" dirty="0"/>
                  <a:t> </a:t>
                </a:r>
                <a:r>
                  <a:rPr lang="en-US" altLang="en-US" sz="2400" dirty="0" err="1"/>
                  <a:t>emplear</a:t>
                </a:r>
                <a:r>
                  <a:rPr lang="en-US" altLang="en-US" sz="2400" dirty="0"/>
                  <a:t> </a:t>
                </a:r>
                <a:r>
                  <a:rPr lang="en-US" altLang="en-US" sz="2400" dirty="0" err="1"/>
                  <a:t>hiperplanos</a:t>
                </a:r>
                <a:r>
                  <a:rPr lang="en-US" altLang="en-US" sz="2400" dirty="0"/>
                  <a:t> para </a:t>
                </a:r>
                <a:r>
                  <a:rPr lang="en-US" altLang="en-US" sz="2400" dirty="0" err="1"/>
                  <a:t>construir</a:t>
                </a:r>
                <a:r>
                  <a:rPr lang="en-US" altLang="en-US" sz="2400" dirty="0"/>
                  <a:t> un </a:t>
                </a:r>
                <a:r>
                  <a:rPr lang="en-US" altLang="en-US" sz="2400" dirty="0" err="1"/>
                  <a:t>clasificador</a:t>
                </a:r>
                <a:r>
                  <a:rPr lang="en-US" altLang="en-US" sz="2400" dirty="0"/>
                  <a:t> que </a:t>
                </a:r>
                <a:r>
                  <a:rPr lang="en-US" altLang="en-US" sz="2400" dirty="0" err="1"/>
                  <a:t>permita</a:t>
                </a:r>
                <a:r>
                  <a:rPr lang="en-US" altLang="en-US" sz="2400" dirty="0"/>
                  <a:t> </a:t>
                </a:r>
                <a:r>
                  <a:rPr lang="en-US" altLang="en-US" sz="2400" dirty="0" err="1"/>
                  <a:t>predecir</a:t>
                </a:r>
                <a:r>
                  <a:rPr lang="en-US" altLang="en-US" sz="2400" dirty="0"/>
                  <a:t> a que </a:t>
                </a:r>
                <a:r>
                  <a:rPr lang="en-US" altLang="en-US" sz="2400" dirty="0" err="1"/>
                  <a:t>grupo</a:t>
                </a:r>
                <a:r>
                  <a:rPr lang="en-US" altLang="en-US" sz="2400" dirty="0"/>
                  <a:t> </a:t>
                </a:r>
                <a:r>
                  <a:rPr lang="en-US" altLang="en-US" sz="2400" dirty="0" err="1"/>
                  <a:t>pertenece</a:t>
                </a:r>
                <a:r>
                  <a:rPr lang="en-US" altLang="en-US" sz="2400" dirty="0"/>
                  <a:t> una </a:t>
                </a:r>
                <a:r>
                  <a:rPr lang="en-US" altLang="en-US" sz="2400" dirty="0" err="1"/>
                  <a:t>observación</a:t>
                </a:r>
                <a:r>
                  <a:rPr lang="en-US" altLang="en-US" sz="2400" dirty="0"/>
                  <a:t> </a:t>
                </a:r>
                <a:r>
                  <a:rPr lang="en-US" altLang="en-US" sz="2400" dirty="0" err="1"/>
                  <a:t>en</a:t>
                </a:r>
                <a:r>
                  <a:rPr lang="en-US" altLang="en-US" sz="2400" dirty="0"/>
                  <a:t> </a:t>
                </a:r>
                <a:r>
                  <a:rPr lang="en-US" altLang="en-US" sz="2400" dirty="0" err="1"/>
                  <a:t>función</a:t>
                </a:r>
                <a:r>
                  <a:rPr lang="en-US" altLang="en-US" sz="2400" dirty="0"/>
                  <a:t> de sus </a:t>
                </a:r>
                <a:r>
                  <a:rPr lang="en-US" altLang="en-US" sz="2400" dirty="0" err="1"/>
                  <a:t>predictores</a:t>
                </a:r>
                <a:r>
                  <a:rPr lang="en-US" altLang="en-US" sz="2400" dirty="0"/>
                  <a:t>. Este </a:t>
                </a:r>
                <a:r>
                  <a:rPr lang="en-US" altLang="en-US" sz="2400" dirty="0" err="1"/>
                  <a:t>mismo</a:t>
                </a:r>
                <a:r>
                  <a:rPr lang="en-US" altLang="en-US" sz="2400" dirty="0"/>
                  <a:t> </a:t>
                </a:r>
                <a:r>
                  <a:rPr lang="en-US" altLang="en-US" sz="2400" dirty="0" err="1"/>
                  <a:t>problema</a:t>
                </a:r>
                <a:r>
                  <a:rPr lang="en-US" altLang="en-US" sz="2400" dirty="0"/>
                  <a:t> </a:t>
                </a:r>
                <a:r>
                  <a:rPr lang="en-US" altLang="en-US" sz="2400" dirty="0" err="1"/>
                  <a:t>puede</a:t>
                </a:r>
                <a:r>
                  <a:rPr lang="en-US" altLang="en-US" sz="2400" dirty="0"/>
                  <a:t> </a:t>
                </a:r>
                <a:r>
                  <a:rPr lang="en-US" altLang="en-US" sz="2400" dirty="0" err="1"/>
                  <a:t>abordarse</a:t>
                </a:r>
                <a:r>
                  <a:rPr lang="en-US" altLang="en-US" sz="2400" dirty="0"/>
                  <a:t> </a:t>
                </a:r>
                <a:r>
                  <a:rPr lang="en-US" altLang="en-US" sz="2400" dirty="0" err="1"/>
                  <a:t>también</a:t>
                </a:r>
                <a:r>
                  <a:rPr lang="en-US" altLang="en-US" sz="2400" dirty="0"/>
                  <a:t> con </a:t>
                </a:r>
                <a:r>
                  <a:rPr lang="en-US" altLang="en-US" sz="2400" dirty="0" err="1"/>
                  <a:t>otros</a:t>
                </a:r>
                <a:r>
                  <a:rPr lang="en-US" altLang="en-US" sz="2400" dirty="0"/>
                  <a:t> </a:t>
                </a:r>
                <a:r>
                  <a:rPr lang="en-US" altLang="en-US" sz="2400" dirty="0" err="1"/>
                  <a:t>métodos</a:t>
                </a:r>
                <a:r>
                  <a:rPr lang="en-US" altLang="en-US" sz="2400" dirty="0"/>
                  <a:t> (</a:t>
                </a:r>
                <a:r>
                  <a:rPr lang="en-US" altLang="en-US" sz="2400" dirty="0" err="1"/>
                  <a:t>regresión</a:t>
                </a:r>
                <a:r>
                  <a:rPr lang="en-US" altLang="en-US" sz="2400" dirty="0"/>
                  <a:t> </a:t>
                </a:r>
                <a:r>
                  <a:rPr lang="en-US" altLang="en-US" sz="2400" dirty="0" err="1"/>
                  <a:t>logística</a:t>
                </a:r>
                <a:r>
                  <a:rPr lang="en-US" altLang="en-US" sz="2400" dirty="0"/>
                  <a:t>, LDA, </a:t>
                </a:r>
                <a:r>
                  <a:rPr lang="en-US" altLang="en-US" sz="2400" dirty="0" err="1"/>
                  <a:t>árboles</a:t>
                </a:r>
                <a:r>
                  <a:rPr lang="en-US" altLang="en-US" sz="2400" dirty="0"/>
                  <a:t> de </a:t>
                </a:r>
                <a:r>
                  <a:rPr lang="en-US" altLang="en-US" sz="2400" dirty="0" err="1"/>
                  <a:t>clasificación</a:t>
                </a:r>
                <a:r>
                  <a:rPr lang="en-US" altLang="en-US" sz="2400" dirty="0"/>
                  <a:t>…) </a:t>
                </a:r>
                <a:r>
                  <a:rPr lang="en-US" altLang="en-US" sz="2400" dirty="0" err="1"/>
                  <a:t>cada</a:t>
                </a:r>
                <a:r>
                  <a:rPr lang="en-US" altLang="en-US" sz="2400" dirty="0"/>
                  <a:t> </a:t>
                </a:r>
                <a:r>
                  <a:rPr lang="en-US" altLang="en-US" sz="2400" dirty="0" err="1"/>
                  <a:t>uno</a:t>
                </a:r>
                <a:r>
                  <a:rPr lang="en-US" altLang="en-US" sz="2400" dirty="0"/>
                  <a:t> con </a:t>
                </a:r>
                <a:r>
                  <a:rPr lang="en-US" altLang="en-US" sz="2400" dirty="0" err="1"/>
                  <a:t>ventajas</a:t>
                </a:r>
                <a:r>
                  <a:rPr lang="en-US" altLang="en-US" sz="2400" dirty="0"/>
                  <a:t> y </a:t>
                </a:r>
                <a:r>
                  <a:rPr lang="en-US" altLang="en-US" sz="2400" dirty="0" err="1"/>
                  <a:t>desventajas</a:t>
                </a:r>
                <a:r>
                  <a:rPr lang="en-US" altLang="en-US" sz="2400" dirty="0"/>
                  <a:t>. </a:t>
                </a:r>
              </a:p>
              <a:p>
                <a:pPr algn="just"/>
                <a:endParaRPr lang="es-CR" altLang="en-US" sz="2400" dirty="0"/>
              </a:p>
              <a:p>
                <a:pPr algn="just"/>
                <a:r>
                  <a:rPr lang="es-ES" sz="2400" dirty="0"/>
                  <a:t>Para facilitar la comprensión, las siguientes explicaciones se basan en un espacio de dos dimensiones, donde un hiperplano es una recta. Sin embargo, los mismos conceptos son aplicables a dimensiones superiores. </a:t>
                </a:r>
                <a:endParaRPr lang="en-US" altLang="en-US" sz="2400" dirty="0"/>
              </a:p>
            </p:txBody>
          </p:sp>
        </mc:Choice>
        <mc:Fallback xmlns="">
          <p:sp>
            <p:nvSpPr>
              <p:cNvPr id="3" name="Content Placeholder 2">
                <a:extLst>
                  <a:ext uri="{FF2B5EF4-FFF2-40B4-BE49-F238E27FC236}">
                    <a16:creationId xmlns:a16="http://schemas.microsoft.com/office/drawing/2014/main" id="{881B9AB4-6554-4FFF-98E0-8CF5FE4766FD}"/>
                  </a:ext>
                </a:extLst>
              </p:cNvPr>
              <p:cNvSpPr>
                <a:spLocks noGrp="1" noRot="1" noChangeAspect="1" noMove="1" noResize="1" noEditPoints="1" noAdjustHandles="1" noChangeArrowheads="1" noChangeShapeType="1" noTextEdit="1"/>
              </p:cNvSpPr>
              <p:nvPr>
                <p:ph idx="1"/>
              </p:nvPr>
            </p:nvSpPr>
            <p:spPr>
              <a:xfrm>
                <a:off x="53752" y="980728"/>
                <a:ext cx="8982744" cy="5616624"/>
              </a:xfrm>
              <a:blipFill>
                <a:blip r:embed="rId2"/>
                <a:stretch>
                  <a:fillRect l="-950" t="-869" r="-101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ED261E85-1FF0-49EE-9462-644BEA577AA7}"/>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200870249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A05F5AF-C2BF-44E2-85EF-E85938371DFA}"/>
                  </a:ext>
                </a:extLst>
              </p:cNvPr>
              <p:cNvSpPr>
                <a:spLocks noGrp="1"/>
              </p:cNvSpPr>
              <p:nvPr>
                <p:ph idx="1"/>
              </p:nvPr>
            </p:nvSpPr>
            <p:spPr>
              <a:xfrm>
                <a:off x="53752" y="1124744"/>
                <a:ext cx="8982744" cy="5472608"/>
              </a:xfrm>
            </p:spPr>
            <p:txBody>
              <a:bodyPr>
                <a:normAutofit/>
              </a:bodyPr>
              <a:lstStyle/>
              <a:p>
                <a:pPr marL="0" indent="0">
                  <a:buNone/>
                </a:pPr>
                <a:r>
                  <a:rPr lang="es-CR" sz="2400" dirty="0"/>
                  <a:t>Si la distribución de las observaciones es tal que se pueden separar linealmente de forma perfecta en las dos clases (+1 y -1), entonces un hiperplano de separación cumple que: </a:t>
                </a:r>
              </a:p>
              <a:p>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𝑝</m:t>
                          </m:r>
                        </m:sub>
                      </m:sSub>
                      <m:r>
                        <a:rPr lang="es-CR" sz="2400" i="1">
                          <a:latin typeface="Cambria Math" panose="02040503050406030204" pitchFamily="18" charset="0"/>
                          <a:ea typeface="Cambria Math" panose="02040503050406030204" pitchFamily="18" charset="0"/>
                        </a:rPr>
                        <m:t>&lt;0</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𝑠𝑖</m:t>
                      </m:r>
                      <m:r>
                        <a:rPr lang="es-CR" sz="2400" b="0" i="1" smtClean="0">
                          <a:latin typeface="Cambria Math" panose="02040503050406030204" pitchFamily="18" charset="0"/>
                          <a:ea typeface="Cambria Math" panose="02040503050406030204" pitchFamily="18" charset="0"/>
                        </a:rPr>
                        <m:t> </m:t>
                      </m:r>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𝑦</m:t>
                          </m:r>
                        </m:e>
                        <m:sub>
                          <m:r>
                            <a:rPr lang="es-CR" sz="2400" b="0" i="1" smtClean="0">
                              <a:latin typeface="Cambria Math" panose="02040503050406030204" pitchFamily="18" charset="0"/>
                              <a:ea typeface="Cambria Math" panose="02040503050406030204" pitchFamily="18" charset="0"/>
                            </a:rPr>
                            <m:t>𝑖</m:t>
                          </m:r>
                        </m:sub>
                      </m:sSub>
                      <m:r>
                        <a:rPr lang="es-CR" sz="2400" b="0" i="1" smtClean="0">
                          <a:latin typeface="Cambria Math" panose="02040503050406030204" pitchFamily="18" charset="0"/>
                          <a:ea typeface="Cambria Math" panose="02040503050406030204" pitchFamily="18" charset="0"/>
                        </a:rPr>
                        <m:t>=1</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𝑝</m:t>
                          </m:r>
                        </m:sub>
                      </m:sSub>
                      <m:r>
                        <a:rPr lang="es-CR" sz="2400" i="1">
                          <a:latin typeface="Cambria Math" panose="02040503050406030204" pitchFamily="18" charset="0"/>
                        </a:rPr>
                        <m:t>&gt;</m:t>
                      </m:r>
                      <m:r>
                        <a:rPr lang="es-CR" sz="2400" i="1">
                          <a:latin typeface="Cambria Math" panose="02040503050406030204" pitchFamily="18" charset="0"/>
                          <a:ea typeface="Cambria Math" panose="02040503050406030204" pitchFamily="18" charset="0"/>
                        </a:rPr>
                        <m:t>0</m:t>
                      </m:r>
                      <m:r>
                        <a:rPr lang="es-CR" sz="2400" b="0" i="1" smtClean="0">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𝑠𝑖</m:t>
                      </m:r>
                      <m:r>
                        <a:rPr lang="es-CR" sz="2400" i="1">
                          <a:latin typeface="Cambria Math" panose="02040503050406030204" pitchFamily="18" charset="0"/>
                          <a:ea typeface="Cambria Math" panose="02040503050406030204" pitchFamily="18" charset="0"/>
                        </a:rPr>
                        <m:t> </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𝑦</m:t>
                          </m:r>
                        </m:e>
                        <m:sub>
                          <m:r>
                            <a:rPr lang="es-CR" sz="2400" i="1">
                              <a:latin typeface="Cambria Math" panose="02040503050406030204" pitchFamily="18" charset="0"/>
                              <a:ea typeface="Cambria Math" panose="02040503050406030204" pitchFamily="18" charset="0"/>
                            </a:rPr>
                            <m:t>𝑖</m:t>
                          </m:r>
                        </m:sub>
                      </m:sSub>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1</m:t>
                      </m:r>
                    </m:oMath>
                  </m:oMathPara>
                </a14:m>
                <a:endParaRPr lang="en-US" sz="2400" dirty="0"/>
              </a:p>
              <a:p>
                <a:pPr marL="0" indent="0">
                  <a:buNone/>
                </a:pPr>
                <a:endParaRPr lang="es-CR" sz="2400" dirty="0"/>
              </a:p>
              <a:p>
                <a:pPr marL="0" indent="0">
                  <a:buNone/>
                </a:pPr>
                <a:r>
                  <a:rPr lang="es-CR" sz="2400" dirty="0"/>
                  <a:t>A</a:t>
                </a:r>
                <a:r>
                  <a:rPr lang="en-US" sz="2400" dirty="0"/>
                  <a:t>l </a:t>
                </a:r>
                <a:r>
                  <a:rPr lang="en-US" sz="2400" dirty="0" err="1"/>
                  <a:t>identificar</a:t>
                </a:r>
                <a:r>
                  <a:rPr lang="en-US" sz="2400" dirty="0"/>
                  <a:t> </a:t>
                </a:r>
                <a:r>
                  <a:rPr lang="en-US" sz="2400" dirty="0" err="1"/>
                  <a:t>cada</a:t>
                </a:r>
                <a:r>
                  <a:rPr lang="en-US" sz="2400" dirty="0"/>
                  <a:t> </a:t>
                </a:r>
                <a:r>
                  <a:rPr lang="en-US" sz="2400" dirty="0" err="1"/>
                  <a:t>clase</a:t>
                </a:r>
                <a:r>
                  <a:rPr lang="en-US" sz="2400" dirty="0"/>
                  <a:t> con +1 o -1, dado que </a:t>
                </a:r>
                <a:r>
                  <a:rPr lang="en-US" sz="2400" dirty="0" err="1"/>
                  <a:t>multiplicar</a:t>
                </a:r>
                <a:r>
                  <a:rPr lang="en-US" sz="2400" dirty="0"/>
                  <a:t> dos </a:t>
                </a:r>
                <a:r>
                  <a:rPr lang="en-US" sz="2400" dirty="0" err="1"/>
                  <a:t>valores</a:t>
                </a:r>
                <a:r>
                  <a:rPr lang="en-US" sz="2400" dirty="0"/>
                  <a:t> </a:t>
                </a:r>
                <a:r>
                  <a:rPr lang="en-US" sz="2400" dirty="0" err="1"/>
                  <a:t>negativos</a:t>
                </a:r>
                <a:r>
                  <a:rPr lang="en-US" sz="2400" dirty="0"/>
                  <a:t> </a:t>
                </a:r>
                <a:r>
                  <a:rPr lang="en-US" sz="2400" dirty="0" err="1"/>
                  <a:t>resultan</a:t>
                </a:r>
                <a:r>
                  <a:rPr lang="en-US" sz="2400" dirty="0"/>
                  <a:t> </a:t>
                </a:r>
                <a:r>
                  <a:rPr lang="en-US" sz="2400" dirty="0" err="1"/>
                  <a:t>en</a:t>
                </a:r>
                <a:r>
                  <a:rPr lang="en-US" sz="2400" dirty="0"/>
                  <a:t> un valor positive, las dos </a:t>
                </a:r>
                <a:r>
                  <a:rPr lang="en-US" sz="2400" dirty="0" err="1"/>
                  <a:t>condiciones</a:t>
                </a:r>
                <a:r>
                  <a:rPr lang="en-US" sz="2400" dirty="0"/>
                  <a:t> </a:t>
                </a:r>
                <a:r>
                  <a:rPr lang="en-US" sz="2400" dirty="0" err="1"/>
                  <a:t>anteriores</a:t>
                </a:r>
                <a:r>
                  <a:rPr lang="en-US" sz="2400" dirty="0"/>
                  <a:t> </a:t>
                </a:r>
                <a:r>
                  <a:rPr lang="en-US" sz="2400" dirty="0" err="1"/>
                  <a:t>pueden</a:t>
                </a:r>
                <a:r>
                  <a:rPr lang="en-US" sz="2400" dirty="0"/>
                  <a:t> </a:t>
                </a:r>
                <a:r>
                  <a:rPr lang="en-US" sz="2400" dirty="0" err="1"/>
                  <a:t>simplificarse</a:t>
                </a:r>
                <a:r>
                  <a:rPr lang="en-US" sz="2400" dirty="0"/>
                  <a:t> </a:t>
                </a:r>
                <a:r>
                  <a:rPr lang="en-US" sz="2400" dirty="0" err="1"/>
                  <a:t>en</a:t>
                </a:r>
                <a:r>
                  <a:rPr lang="en-US" sz="2400" dirty="0"/>
                  <a:t> una </a:t>
                </a:r>
                <a:r>
                  <a:rPr lang="en-US" sz="2400" dirty="0" err="1"/>
                  <a:t>única</a:t>
                </a:r>
                <a:r>
                  <a:rPr lang="en-US" sz="2400" dirty="0"/>
                  <a:t>:</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𝑖</m:t>
                          </m:r>
                        </m:sub>
                      </m:sSub>
                      <m:sSub>
                        <m:sSubPr>
                          <m:ctrlPr>
                            <a:rPr lang="es-CR" sz="2400" i="1">
                              <a:latin typeface="Cambria Math"/>
                            </a:rPr>
                          </m:ctrlPr>
                        </m:sSubPr>
                        <m:e>
                          <m:r>
                            <a:rPr lang="es-CR" sz="2400" b="0" i="1" smtClean="0">
                              <a:latin typeface="Cambria Math" panose="02040503050406030204" pitchFamily="18" charset="0"/>
                            </a:rPr>
                            <m:t>(</m:t>
                          </m:r>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𝑝</m:t>
                          </m:r>
                        </m:sub>
                      </m:sSub>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𝑝</m:t>
                          </m:r>
                        </m:sub>
                      </m:sSub>
                      <m:r>
                        <a:rPr lang="es-CR" sz="2400" b="0" i="1" smtClean="0">
                          <a:latin typeface="Cambria Math" panose="02040503050406030204" pitchFamily="18" charset="0"/>
                        </a:rPr>
                        <m:t>)</m:t>
                      </m:r>
                      <m:r>
                        <a:rPr lang="es-CR" sz="2400" i="1">
                          <a:latin typeface="Cambria Math" panose="02040503050406030204" pitchFamily="18" charset="0"/>
                        </a:rPr>
                        <m:t>&gt;</m:t>
                      </m:r>
                      <m:r>
                        <a:rPr lang="es-CR" sz="2400" i="1">
                          <a:latin typeface="Cambria Math" panose="02040503050406030204" pitchFamily="18" charset="0"/>
                          <a:ea typeface="Cambria Math" panose="02040503050406030204" pitchFamily="18" charset="0"/>
                        </a:rPr>
                        <m:t>0,</m:t>
                      </m:r>
                      <m:r>
                        <a:rPr lang="es-CR" sz="2400" b="0" i="1" smtClean="0">
                          <a:latin typeface="Cambria Math" panose="02040503050406030204" pitchFamily="18" charset="0"/>
                          <a:ea typeface="Cambria Math" panose="02040503050406030204" pitchFamily="18" charset="0"/>
                        </a:rPr>
                        <m:t>𝑝𝑎𝑟𝑎</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𝑖</m:t>
                      </m:r>
                      <m:r>
                        <a:rPr lang="es-CR" sz="2400" i="1">
                          <a:latin typeface="Cambria Math" panose="02040503050406030204" pitchFamily="18" charset="0"/>
                          <a:ea typeface="Cambria Math" panose="02040503050406030204" pitchFamily="18" charset="0"/>
                        </a:rPr>
                        <m:t>=1</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𝑛</m:t>
                      </m:r>
                    </m:oMath>
                  </m:oMathPara>
                </a14:m>
                <a:endParaRPr lang="en-US" sz="2400" dirty="0"/>
              </a:p>
              <a:p>
                <a:pPr marL="0" indent="0">
                  <a:buNone/>
                </a:pPr>
                <a:endParaRPr lang="es-CR"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6A05F5AF-C2BF-44E2-85EF-E85938371DFA}"/>
                  </a:ext>
                </a:extLst>
              </p:cNvPr>
              <p:cNvSpPr>
                <a:spLocks noGrp="1" noRot="1" noChangeAspect="1" noMove="1" noResize="1" noEditPoints="1" noAdjustHandles="1" noChangeArrowheads="1" noChangeShapeType="1" noTextEdit="1"/>
              </p:cNvSpPr>
              <p:nvPr>
                <p:ph idx="1"/>
              </p:nvPr>
            </p:nvSpPr>
            <p:spPr>
              <a:xfrm>
                <a:off x="53752" y="1124744"/>
                <a:ext cx="8982744" cy="5472608"/>
              </a:xfrm>
              <a:blipFill>
                <a:blip r:embed="rId2"/>
                <a:stretch>
                  <a:fillRect l="-1086" t="-89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77C9F68B-0026-4728-AB2D-C370F33C71CE}"/>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428465298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6A05F5AF-C2BF-44E2-85EF-E85938371DFA}"/>
                  </a:ext>
                </a:extLst>
              </p:cNvPr>
              <p:cNvSpPr>
                <a:spLocks noGrp="1"/>
              </p:cNvSpPr>
              <p:nvPr>
                <p:ph idx="1"/>
              </p:nvPr>
            </p:nvSpPr>
            <p:spPr>
              <a:xfrm>
                <a:off x="53752" y="980728"/>
                <a:ext cx="9090248" cy="5877272"/>
              </a:xfrm>
            </p:spPr>
            <p:txBody>
              <a:bodyPr>
                <a:normAutofit lnSpcReduction="10000"/>
              </a:bodyPr>
              <a:lstStyle/>
              <a:p>
                <a:pPr marL="0" indent="0">
                  <a:buNone/>
                </a:pPr>
                <a:r>
                  <a:rPr lang="es-CR" sz="2400" dirty="0" smtClean="0"/>
                  <a:t>Bajo este escenario, el clasificador más sencillo consiste en </a:t>
                </a:r>
                <a:r>
                  <a:rPr lang="es-CR" sz="2400" dirty="0"/>
                  <a:t>asignar cada observación a una clase dependiendo del lado del hiperplano en el que se encuentre. Es decir, la </a:t>
                </a:r>
                <a:r>
                  <a:rPr lang="es-CR" sz="2400" dirty="0" smtClean="0"/>
                  <a:t>observación </a:t>
                </a:r>
                <a14:m>
                  <m:oMath xmlns:m="http://schemas.openxmlformats.org/officeDocument/2006/math">
                    <m:sSup>
                      <m:sSupPr>
                        <m:ctrlPr>
                          <a:rPr lang="es-CR" sz="2400" b="1" i="1" smtClean="0">
                            <a:latin typeface="Cambria Math"/>
                          </a:rPr>
                        </m:ctrlPr>
                      </m:sSupPr>
                      <m:e>
                        <m:r>
                          <a:rPr lang="es-CR" sz="2400" b="1" i="1">
                            <a:latin typeface="Cambria Math" panose="02040503050406030204" pitchFamily="18" charset="0"/>
                          </a:rPr>
                          <m:t>𝒙</m:t>
                        </m:r>
                      </m:e>
                      <m:sup>
                        <m:r>
                          <a:rPr lang="es-CR" sz="2400" b="1" i="1" smtClean="0">
                            <a:latin typeface="Cambria Math"/>
                          </a:rPr>
                          <m:t>∗</m:t>
                        </m:r>
                      </m:sup>
                    </m:sSup>
                  </m:oMath>
                </a14:m>
                <a:r>
                  <a:rPr lang="es-CR" sz="2400" dirty="0" smtClean="0"/>
                  <a:t> </a:t>
                </a:r>
                <a:r>
                  <a:rPr lang="es-CR" sz="2400" dirty="0"/>
                  <a:t>se clasifica acorde al signo de la </a:t>
                </a:r>
                <a:r>
                  <a:rPr lang="es-CR" sz="2400" dirty="0" smtClean="0"/>
                  <a:t>función:</a:t>
                </a:r>
              </a:p>
              <a:p>
                <a:pPr marL="0" indent="0">
                  <a:buNone/>
                </a:pPr>
                <a:endParaRPr lang="es-CR" sz="2400" dirty="0"/>
              </a:p>
              <a:p>
                <a:pPr marL="0" indent="0" algn="ctr">
                  <a:buNone/>
                </a:pPr>
                <a14:m>
                  <m:oMathPara xmlns:m="http://schemas.openxmlformats.org/officeDocument/2006/math">
                    <m:oMathParaPr>
                      <m:jc m:val="centerGroup"/>
                    </m:oMathParaPr>
                    <m:oMath xmlns:m="http://schemas.openxmlformats.org/officeDocument/2006/math">
                      <m:r>
                        <a:rPr lang="es-CR" sz="2400" b="0" i="1" smtClean="0">
                          <a:latin typeface="Cambria Math"/>
                        </a:rPr>
                        <m:t>𝑓</m:t>
                      </m:r>
                      <m:d>
                        <m:dPr>
                          <m:ctrlPr>
                            <a:rPr lang="es-CR" sz="2400" b="0" i="1" smtClean="0">
                              <a:latin typeface="Cambria Math"/>
                            </a:rPr>
                          </m:ctrlPr>
                        </m:dPr>
                        <m:e>
                          <m:sSup>
                            <m:sSupPr>
                              <m:ctrlPr>
                                <a:rPr lang="es-CR" sz="2400" b="1" i="1">
                                  <a:latin typeface="Cambria Math"/>
                                </a:rPr>
                              </m:ctrlPr>
                            </m:sSupPr>
                            <m:e>
                              <m:r>
                                <a:rPr lang="es-CR" sz="2400" b="1" i="1">
                                  <a:latin typeface="Cambria Math" panose="02040503050406030204" pitchFamily="18" charset="0"/>
                                </a:rPr>
                                <m:t>𝒙</m:t>
                              </m:r>
                            </m:e>
                            <m:sup>
                              <m:r>
                                <a:rPr lang="es-CR" sz="2400" b="1" i="1">
                                  <a:latin typeface="Cambria Math"/>
                                </a:rPr>
                                <m:t>∗</m:t>
                              </m:r>
                            </m:sup>
                          </m:sSup>
                        </m:e>
                      </m:d>
                      <m:r>
                        <a:rPr lang="es-CR" sz="2400" b="0" i="1" smtClean="0">
                          <a:latin typeface="Cambria Math"/>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rPr>
                            <m:t>1</m:t>
                          </m:r>
                        </m:sub>
                      </m:sSub>
                      <m:sSubSup>
                        <m:sSubSupPr>
                          <m:ctrlPr>
                            <a:rPr lang="es-CR" sz="2400" i="1" smtClean="0">
                              <a:latin typeface="Cambria Math"/>
                            </a:rPr>
                          </m:ctrlPr>
                        </m:sSubSupPr>
                        <m:e>
                          <m:sSub>
                            <m:sSubPr>
                              <m:ctrlPr>
                                <a:rPr lang="es-CR" sz="2400" b="0" i="1" smtClean="0">
                                  <a:latin typeface="Cambria Math"/>
                                </a:rPr>
                              </m:ctrlPr>
                            </m:sSubPr>
                            <m:e>
                              <m:r>
                                <a:rPr lang="es-CR" sz="2400" i="1">
                                  <a:latin typeface="Cambria Math" panose="02040503050406030204" pitchFamily="18" charset="0"/>
                                </a:rPr>
                                <m:t>𝑥</m:t>
                              </m:r>
                            </m:e>
                            <m:sub>
                              <m:r>
                                <a:rPr lang="es-CR" sz="2400" b="0" i="1" smtClean="0">
                                  <a:latin typeface="Cambria Math"/>
                                </a:rPr>
                                <m:t>1</m:t>
                              </m:r>
                            </m:sub>
                          </m:sSub>
                        </m:e>
                        <m:sub/>
                        <m:sup>
                          <m:r>
                            <a:rPr lang="es-CR" sz="2400" b="0" i="1" smtClean="0">
                              <a:latin typeface="Cambria Math"/>
                            </a:rPr>
                            <m:t>∗</m:t>
                          </m:r>
                        </m:sup>
                      </m:sSubSup>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2</m:t>
                          </m:r>
                        </m:sub>
                      </m:sSub>
                      <m:sSubSup>
                        <m:sSubSupPr>
                          <m:ctrlPr>
                            <a:rPr lang="es-CR" sz="2400" i="1">
                              <a:latin typeface="Cambria Math"/>
                            </a:rPr>
                          </m:ctrlPr>
                        </m:sSubSupPr>
                        <m:e>
                          <m:sSub>
                            <m:sSubPr>
                              <m:ctrlPr>
                                <a:rPr lang="es-CR" sz="2400" i="1">
                                  <a:latin typeface="Cambria Math"/>
                                </a:rPr>
                              </m:ctrlPr>
                            </m:sSubPr>
                            <m:e>
                              <m:r>
                                <a:rPr lang="es-CR" sz="2400" i="1">
                                  <a:latin typeface="Cambria Math" panose="02040503050406030204" pitchFamily="18" charset="0"/>
                                </a:rPr>
                                <m:t>𝑥</m:t>
                              </m:r>
                            </m:e>
                            <m:sub>
                              <m:r>
                                <a:rPr lang="es-CR" sz="2400" b="0" i="1" smtClean="0">
                                  <a:latin typeface="Cambria Math"/>
                                </a:rPr>
                                <m:t>2</m:t>
                              </m:r>
                            </m:sub>
                          </m:sSub>
                        </m:e>
                        <m:sub/>
                        <m:sup>
                          <m:r>
                            <a:rPr lang="es-CR" sz="2400" i="1">
                              <a:latin typeface="Cambria Math"/>
                            </a:rPr>
                            <m:t>∗</m:t>
                          </m:r>
                        </m:sup>
                      </m:sSubSup>
                      <m:r>
                        <a:rPr lang="es-CR" sz="2400" i="1">
                          <a:latin typeface="Cambria Math" panose="02040503050406030204" pitchFamily="18" charset="0"/>
                          <a:ea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𝑝</m:t>
                          </m:r>
                        </m:sub>
                      </m:sSub>
                      <m:sSubSup>
                        <m:sSubSupPr>
                          <m:ctrlPr>
                            <a:rPr lang="es-CR" sz="2400" i="1">
                              <a:latin typeface="Cambria Math"/>
                            </a:rPr>
                          </m:ctrlPr>
                        </m:sSubSupPr>
                        <m:e>
                          <m:sSub>
                            <m:sSubPr>
                              <m:ctrlPr>
                                <a:rPr lang="es-CR" sz="2400" i="1">
                                  <a:latin typeface="Cambria Math"/>
                                </a:rPr>
                              </m:ctrlPr>
                            </m:sSubPr>
                            <m:e>
                              <m:r>
                                <a:rPr lang="es-CR" sz="2400" i="1">
                                  <a:latin typeface="Cambria Math" panose="02040503050406030204" pitchFamily="18" charset="0"/>
                                </a:rPr>
                                <m:t>𝑥</m:t>
                              </m:r>
                            </m:e>
                            <m:sub>
                              <m:r>
                                <a:rPr lang="es-CR" sz="2400" b="0" i="1" smtClean="0">
                                  <a:latin typeface="Cambria Math"/>
                                </a:rPr>
                                <m:t>𝑝</m:t>
                              </m:r>
                            </m:sub>
                          </m:sSub>
                        </m:e>
                        <m:sub/>
                        <m:sup>
                          <m:r>
                            <a:rPr lang="es-CR" sz="2400" i="1">
                              <a:latin typeface="Cambria Math"/>
                            </a:rPr>
                            <m:t>∗</m:t>
                          </m:r>
                        </m:sup>
                      </m:sSubSup>
                    </m:oMath>
                  </m:oMathPara>
                </a14:m>
                <a:endParaRPr lang="es-CR" sz="2400" dirty="0" smtClean="0"/>
              </a:p>
              <a:p>
                <a:pPr marL="0" indent="0" algn="ctr">
                  <a:buNone/>
                </a:pPr>
                <a:endParaRPr lang="es-CR" sz="2400" dirty="0"/>
              </a:p>
              <a:p>
                <a:pPr marL="0" indent="0">
                  <a:buNone/>
                </a:pPr>
                <a:r>
                  <a:rPr lang="es-CR" sz="2400" dirty="0" smtClean="0"/>
                  <a:t>Si </a:t>
                </a:r>
                <a14:m>
                  <m:oMath xmlns:m="http://schemas.openxmlformats.org/officeDocument/2006/math">
                    <m:r>
                      <a:rPr lang="es-CR" sz="2400" i="1">
                        <a:latin typeface="Cambria Math"/>
                      </a:rPr>
                      <m:t>𝑓</m:t>
                    </m:r>
                    <m:d>
                      <m:dPr>
                        <m:ctrlPr>
                          <a:rPr lang="es-CR" sz="2400" i="1">
                            <a:latin typeface="Cambria Math"/>
                          </a:rPr>
                        </m:ctrlPr>
                      </m:dPr>
                      <m:e>
                        <m:sSup>
                          <m:sSupPr>
                            <m:ctrlPr>
                              <a:rPr lang="es-CR" sz="2400" b="1" i="1">
                                <a:latin typeface="Cambria Math"/>
                              </a:rPr>
                            </m:ctrlPr>
                          </m:sSupPr>
                          <m:e>
                            <m:r>
                              <a:rPr lang="es-CR" sz="2400" b="1" i="1">
                                <a:latin typeface="Cambria Math" panose="02040503050406030204" pitchFamily="18" charset="0"/>
                              </a:rPr>
                              <m:t>𝒙</m:t>
                            </m:r>
                          </m:e>
                          <m:sup>
                            <m:r>
                              <a:rPr lang="es-CR" sz="2400" b="1" i="1">
                                <a:latin typeface="Cambria Math"/>
                              </a:rPr>
                              <m:t>∗</m:t>
                            </m:r>
                          </m:sup>
                        </m:sSup>
                      </m:e>
                    </m:d>
                  </m:oMath>
                </a14:m>
                <a:r>
                  <a:rPr lang="es-CR" sz="2400" dirty="0" smtClean="0"/>
                  <a:t> es </a:t>
                </a:r>
                <a:r>
                  <a:rPr lang="es-CR" sz="2400" dirty="0"/>
                  <a:t>positiva, la observación se asigna a la clase </a:t>
                </a:r>
                <a:r>
                  <a:rPr lang="es-CR" sz="2400" dirty="0" smtClean="0"/>
                  <a:t>1, </a:t>
                </a:r>
                <a:r>
                  <a:rPr lang="es-CR" sz="2400" dirty="0"/>
                  <a:t>si es negativa, a la clase −</a:t>
                </a:r>
                <a:r>
                  <a:rPr lang="es-CR" sz="2400" dirty="0" smtClean="0"/>
                  <a:t>1. </a:t>
                </a:r>
                <a:r>
                  <a:rPr lang="es-CR" sz="2400" dirty="0"/>
                  <a:t>Además, la magnitud de</a:t>
                </a:r>
                <a:r>
                  <a:rPr lang="es-CR" sz="2400" dirty="0"/>
                  <a:t> </a:t>
                </a:r>
                <a14:m>
                  <m:oMath xmlns:m="http://schemas.openxmlformats.org/officeDocument/2006/math">
                    <m:r>
                      <a:rPr lang="es-CR" sz="2400" i="1">
                        <a:latin typeface="Cambria Math"/>
                      </a:rPr>
                      <m:t>𝑓</m:t>
                    </m:r>
                    <m:d>
                      <m:dPr>
                        <m:ctrlPr>
                          <a:rPr lang="es-CR" sz="2400" i="1">
                            <a:latin typeface="Cambria Math"/>
                          </a:rPr>
                        </m:ctrlPr>
                      </m:dPr>
                      <m:e>
                        <m:sSup>
                          <m:sSupPr>
                            <m:ctrlPr>
                              <a:rPr lang="es-CR" sz="2400" b="1" i="1">
                                <a:latin typeface="Cambria Math"/>
                              </a:rPr>
                            </m:ctrlPr>
                          </m:sSupPr>
                          <m:e>
                            <m:r>
                              <a:rPr lang="es-CR" sz="2400" b="1" i="1">
                                <a:latin typeface="Cambria Math" panose="02040503050406030204" pitchFamily="18" charset="0"/>
                              </a:rPr>
                              <m:t>𝒙</m:t>
                            </m:r>
                          </m:e>
                          <m:sup>
                            <m:r>
                              <a:rPr lang="es-CR" sz="2400" b="1" i="1">
                                <a:latin typeface="Cambria Math"/>
                              </a:rPr>
                              <m:t>∗</m:t>
                            </m:r>
                          </m:sup>
                        </m:sSup>
                      </m:e>
                    </m:d>
                  </m:oMath>
                </a14:m>
                <a:r>
                  <a:rPr lang="es-CR" sz="2400" dirty="0" smtClean="0"/>
                  <a:t> </a:t>
                </a:r>
                <a:r>
                  <a:rPr lang="es-CR" sz="2400" dirty="0"/>
                  <a:t>permite saber cómo de lejos está la observación del hiperplano y con ello la confianza de la clasificación</a:t>
                </a:r>
                <a:r>
                  <a:rPr lang="es-CR" sz="2400" dirty="0" smtClean="0"/>
                  <a:t>.</a:t>
                </a:r>
              </a:p>
              <a:p>
                <a:pPr marL="0" indent="0">
                  <a:buNone/>
                </a:pPr>
                <a:endParaRPr lang="es-CR" sz="2400" dirty="0" smtClean="0"/>
              </a:p>
              <a:p>
                <a:pPr marL="0" indent="0">
                  <a:buNone/>
                </a:pPr>
                <a:r>
                  <a:rPr lang="es-CR" sz="2400" dirty="0" smtClean="0"/>
                  <a:t>La </a:t>
                </a:r>
                <a:r>
                  <a:rPr lang="es-CR" sz="2400" dirty="0"/>
                  <a:t>definición </a:t>
                </a:r>
                <a:r>
                  <a:rPr lang="es-CR" sz="2400" dirty="0" smtClean="0"/>
                  <a:t>del </a:t>
                </a:r>
                <a:r>
                  <a:rPr lang="es-CR" sz="2400" dirty="0"/>
                  <a:t>hiperplano para casos perfectamente separables linealmente resulta en un número infinito de posibles </a:t>
                </a:r>
                <a:r>
                  <a:rPr lang="es-CR" sz="2400" dirty="0" err="1"/>
                  <a:t>hiperplanos</a:t>
                </a:r>
                <a:r>
                  <a:rPr lang="es-CR" sz="2400" dirty="0"/>
                  <a:t>, lo que hace necesario un método que permita seleccionar uno de ellos como clasificador </a:t>
                </a:r>
                <a:r>
                  <a:rPr lang="es-CR" sz="2400" dirty="0" smtClean="0"/>
                  <a:t>óptimo: </a:t>
                </a:r>
                <a:r>
                  <a:rPr lang="es-CR" sz="2400" b="1" i="1" dirty="0" err="1" smtClean="0"/>
                  <a:t>Máximal</a:t>
                </a:r>
                <a:r>
                  <a:rPr lang="es-CR" sz="2400" b="1" i="1" dirty="0" smtClean="0"/>
                  <a:t> </a:t>
                </a:r>
                <a:r>
                  <a:rPr lang="es-CR" sz="2400" b="1" i="1" dirty="0" err="1" smtClean="0"/>
                  <a:t>Margin</a:t>
                </a:r>
                <a:r>
                  <a:rPr lang="es-CR" sz="2400" b="1" i="1" dirty="0" smtClean="0"/>
                  <a:t> </a:t>
                </a:r>
                <a:r>
                  <a:rPr lang="es-CR" sz="2400" b="1" i="1" dirty="0" err="1" smtClean="0"/>
                  <a:t>Classifier</a:t>
                </a:r>
                <a:r>
                  <a:rPr lang="es-CR" sz="2400" dirty="0" smtClean="0"/>
                  <a:t>.</a:t>
                </a:r>
                <a:endParaRPr lang="es-CR" sz="2400" dirty="0"/>
              </a:p>
              <a:p>
                <a:pPr marL="0" indent="0">
                  <a:buNone/>
                </a:pPr>
                <a:endParaRPr lang="es-CR" sz="2400" dirty="0"/>
              </a:p>
              <a:p>
                <a:pPr marL="0" indent="0">
                  <a:buNone/>
                </a:pPr>
                <a:endParaRPr lang="en-US" sz="2400" dirty="0"/>
              </a:p>
            </p:txBody>
          </p:sp>
        </mc:Choice>
        <mc:Fallback>
          <p:sp>
            <p:nvSpPr>
              <p:cNvPr id="5" name="Content Placeholder 2">
                <a:extLst>
                  <a:ext uri="{FF2B5EF4-FFF2-40B4-BE49-F238E27FC236}">
                    <a16:creationId xmlns:a16="http://schemas.microsoft.com/office/drawing/2014/main" xmlns:a14="http://schemas.microsoft.com/office/drawing/2010/main" xmlns="" id="{6A05F5AF-C2BF-44E2-85EF-E85938371DFA}"/>
                  </a:ext>
                </a:extLst>
              </p:cNvPr>
              <p:cNvSpPr>
                <a:spLocks noGrp="1" noRot="1" noChangeAspect="1" noMove="1" noResize="1" noEditPoints="1" noAdjustHandles="1" noChangeArrowheads="1" noChangeShapeType="1" noTextEdit="1"/>
              </p:cNvSpPr>
              <p:nvPr>
                <p:ph idx="1"/>
              </p:nvPr>
            </p:nvSpPr>
            <p:spPr>
              <a:xfrm>
                <a:off x="53752" y="980728"/>
                <a:ext cx="9090248" cy="5877272"/>
              </a:xfrm>
              <a:blipFill rotWithShape="1">
                <a:blip r:embed="rId2"/>
                <a:stretch>
                  <a:fillRect l="-1073" t="-1452" r="-1140" b="-1660"/>
                </a:stretch>
              </a:blipFill>
            </p:spPr>
            <p:txBody>
              <a:bodyPr/>
              <a:lstStyle/>
              <a:p>
                <a:r>
                  <a:rPr lang="es-CR">
                    <a:noFill/>
                  </a:rPr>
                  <a:t> </a:t>
                </a:r>
              </a:p>
            </p:txBody>
          </p:sp>
        </mc:Fallback>
      </mc:AlternateContent>
    </p:spTree>
    <p:extLst>
      <p:ext uri="{BB962C8B-B14F-4D97-AF65-F5344CB8AC3E}">
        <p14:creationId xmlns:p14="http://schemas.microsoft.com/office/powerpoint/2010/main" val="321623590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7129BA1-B069-4C88-B5DF-0CCE14570BEC}"/>
              </a:ext>
            </a:extLst>
          </p:cNvPr>
          <p:cNvSpPr>
            <a:spLocks noGrp="1"/>
          </p:cNvSpPr>
          <p:nvPr>
            <p:ph idx="1"/>
          </p:nvPr>
        </p:nvSpPr>
        <p:spPr>
          <a:xfrm>
            <a:off x="107504" y="1052737"/>
            <a:ext cx="8928992" cy="1368152"/>
          </a:xfrm>
        </p:spPr>
        <p:txBody>
          <a:bodyPr>
            <a:normAutofit/>
          </a:bodyPr>
          <a:lstStyle/>
          <a:p>
            <a:r>
              <a:rPr lang="en-US" sz="2400" dirty="0" err="1" smtClean="0"/>
              <a:t>Veamos</a:t>
            </a:r>
            <a:r>
              <a:rPr lang="en-US" sz="2400" dirty="0"/>
              <a:t> </a:t>
            </a:r>
            <a:r>
              <a:rPr lang="en-US" sz="2400" dirty="0" smtClean="0"/>
              <a:t>el  </a:t>
            </a:r>
            <a:r>
              <a:rPr lang="en-US" sz="2400" dirty="0" err="1" smtClean="0"/>
              <a:t>caso</a:t>
            </a:r>
            <a:r>
              <a:rPr lang="en-US" sz="2400" dirty="0" smtClean="0"/>
              <a:t> anterior: ¿</a:t>
            </a:r>
            <a:r>
              <a:rPr lang="en-US" sz="2400" dirty="0" err="1" smtClean="0"/>
              <a:t>cuántos</a:t>
            </a:r>
            <a:r>
              <a:rPr lang="en-US" sz="2400" dirty="0" smtClean="0"/>
              <a:t> </a:t>
            </a:r>
            <a:r>
              <a:rPr lang="en-US" sz="2400" dirty="0" err="1" smtClean="0"/>
              <a:t>posibles</a:t>
            </a:r>
            <a:r>
              <a:rPr lang="en-US" sz="2400" dirty="0" smtClean="0"/>
              <a:t> </a:t>
            </a:r>
            <a:r>
              <a:rPr lang="en-US" sz="2400" dirty="0" err="1" smtClean="0"/>
              <a:t>hiperplanos</a:t>
            </a:r>
            <a:r>
              <a:rPr lang="en-US" sz="2400" dirty="0" smtClean="0"/>
              <a:t> o </a:t>
            </a:r>
            <a:r>
              <a:rPr lang="en-US" sz="2400" dirty="0" err="1" smtClean="0"/>
              <a:t>rectas</a:t>
            </a:r>
            <a:r>
              <a:rPr lang="en-US" sz="2400" dirty="0" smtClean="0"/>
              <a:t> </a:t>
            </a:r>
            <a:r>
              <a:rPr lang="en-US" sz="2400" dirty="0" err="1" smtClean="0"/>
              <a:t>podrían</a:t>
            </a:r>
            <a:r>
              <a:rPr lang="en-US" sz="2400" dirty="0" smtClean="0"/>
              <a:t> </a:t>
            </a:r>
            <a:r>
              <a:rPr lang="en-US" sz="2400" dirty="0" err="1" smtClean="0"/>
              <a:t>existir</a:t>
            </a:r>
            <a:r>
              <a:rPr lang="en-US" sz="2400" dirty="0" smtClean="0"/>
              <a:t>?</a:t>
            </a:r>
            <a:endParaRPr lang="en-US" sz="2400" dirty="0"/>
          </a:p>
        </p:txBody>
      </p:sp>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251" y="2090803"/>
            <a:ext cx="4896544" cy="4559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09243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449859B-AEC6-4906-B4F0-E5314B43615C}"/>
              </a:ext>
            </a:extLst>
          </p:cNvPr>
          <p:cNvSpPr>
            <a:spLocks noGrp="1"/>
          </p:cNvSpPr>
          <p:nvPr>
            <p:ph idx="1"/>
          </p:nvPr>
        </p:nvSpPr>
        <p:spPr>
          <a:xfrm>
            <a:off x="251520" y="908720"/>
            <a:ext cx="6840760" cy="5832648"/>
          </a:xfrm>
        </p:spPr>
        <p:txBody>
          <a:bodyPr>
            <a:normAutofit/>
          </a:bodyPr>
          <a:lstStyle/>
          <a:p>
            <a:pPr marL="0" indent="0" algn="just">
              <a:buNone/>
            </a:pPr>
            <a:r>
              <a:rPr lang="es-CR" sz="2400" dirty="0"/>
              <a:t>La presente técnica es una de las astucias más importantes que se han creado hasta la fecha. Utiliza una aplicación de la álgebra y una optimización computacional para poder alcanzar el óptimo en la representación de un conjunto de datos.</a:t>
            </a:r>
          </a:p>
          <a:p>
            <a:pPr algn="just"/>
            <a:endParaRPr lang="es-CR" sz="2400" dirty="0"/>
          </a:p>
          <a:p>
            <a:pPr marL="0" indent="0" algn="just">
              <a:buNone/>
            </a:pPr>
            <a:r>
              <a:rPr lang="es-CR" sz="2400" dirty="0" smtClean="0"/>
              <a:t>Por </a:t>
            </a:r>
            <a:r>
              <a:rPr lang="es-CR" sz="2400" dirty="0"/>
              <a:t>el nombre </a:t>
            </a:r>
            <a:r>
              <a:rPr lang="es-CR" sz="2400" b="1" i="1" dirty="0"/>
              <a:t>Máquinas de Vector Soporte</a:t>
            </a:r>
            <a:r>
              <a:rPr lang="es-CR" sz="2400" dirty="0"/>
              <a:t> pensamos en algo casi que galáctico, la técnica busca mejorar la captación de la adecuación de los datos en la búsqueda de la mejor representación posible de estos.</a:t>
            </a:r>
          </a:p>
          <a:p>
            <a:pPr algn="just"/>
            <a:endParaRPr lang="es-CR" sz="2400" dirty="0"/>
          </a:p>
          <a:p>
            <a:pPr marL="0" indent="0" algn="just">
              <a:buNone/>
            </a:pPr>
            <a:r>
              <a:rPr lang="es-CR" sz="2400" dirty="0" err="1"/>
              <a:t>Auque</a:t>
            </a:r>
            <a:r>
              <a:rPr lang="es-CR" sz="2400" dirty="0"/>
              <a:t> sus orígenes fueron en la clasificación, es ampliamente usada para la predicción. </a:t>
            </a:r>
            <a:endParaRPr lang="en-US" sz="2400" dirty="0"/>
          </a:p>
        </p:txBody>
      </p:sp>
      <p:sp>
        <p:nvSpPr>
          <p:cNvPr id="4" name="Título 1">
            <a:extLst>
              <a:ext uri="{FF2B5EF4-FFF2-40B4-BE49-F238E27FC236}">
                <a16:creationId xmlns:a16="http://schemas.microsoft.com/office/drawing/2014/main" xmlns="" id="{6AEC0AE1-350E-4C61-8225-9A49CB683962}"/>
              </a:ext>
            </a:extLst>
          </p:cNvPr>
          <p:cNvSpPr>
            <a:spLocks noGrp="1"/>
          </p:cNvSpPr>
          <p:nvPr>
            <p:ph type="title"/>
          </p:nvPr>
        </p:nvSpPr>
        <p:spPr>
          <a:xfrm>
            <a:off x="251520" y="116632"/>
            <a:ext cx="8640960" cy="615205"/>
          </a:xfrm>
        </p:spPr>
        <p:txBody>
          <a:bodyPr>
            <a:normAutofit fontScale="90000"/>
          </a:bodyPr>
          <a:lstStyle/>
          <a:p>
            <a:pPr algn="ctr"/>
            <a:r>
              <a:rPr lang="es-CR" dirty="0"/>
              <a:t>Preámbulo</a:t>
            </a:r>
          </a:p>
        </p:txBody>
      </p:sp>
      <p:pic>
        <p:nvPicPr>
          <p:cNvPr id="30722" name="Picture 2" descr="Image result for dat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380312" y="1340767"/>
            <a:ext cx="1484537" cy="148453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4365104"/>
            <a:ext cx="1584176" cy="152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15429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FD4932-4BCC-48A1-9CDD-8B80776186EE}"/>
              </a:ext>
            </a:extLst>
          </p:cNvPr>
          <p:cNvSpPr>
            <a:spLocks noGrp="1"/>
          </p:cNvSpPr>
          <p:nvPr>
            <p:ph idx="1"/>
          </p:nvPr>
        </p:nvSpPr>
        <p:spPr>
          <a:xfrm>
            <a:off x="107504" y="1052736"/>
            <a:ext cx="8964488" cy="5688632"/>
          </a:xfrm>
        </p:spPr>
        <p:txBody>
          <a:bodyPr>
            <a:normAutofit lnSpcReduction="10000"/>
          </a:bodyPr>
          <a:lstStyle/>
          <a:p>
            <a:pPr marL="0" indent="0" algn="just">
              <a:buNone/>
            </a:pPr>
            <a:r>
              <a:rPr lang="es-CR" sz="2400" dirty="0"/>
              <a:t>La solución a este problema consiste en seleccionar como clasificador óptimo al que se conoce como </a:t>
            </a:r>
            <a:r>
              <a:rPr lang="es-CR" sz="2400" b="1" i="1" dirty="0" err="1"/>
              <a:t>maximal</a:t>
            </a:r>
            <a:r>
              <a:rPr lang="es-CR" sz="2400" b="1" i="1" dirty="0"/>
              <a:t> </a:t>
            </a:r>
            <a:r>
              <a:rPr lang="es-CR" sz="2400" b="1" i="1" dirty="0" err="1" smtClean="0"/>
              <a:t>margin</a:t>
            </a:r>
            <a:r>
              <a:rPr lang="es-CR" sz="2400" b="1" i="1" dirty="0"/>
              <a:t> </a:t>
            </a:r>
            <a:r>
              <a:rPr lang="es-CR" sz="2400" b="1" i="1" dirty="0" err="1" smtClean="0"/>
              <a:t>hyperplane</a:t>
            </a:r>
            <a:r>
              <a:rPr lang="es-CR" sz="2400" dirty="0"/>
              <a:t> o </a:t>
            </a:r>
            <a:r>
              <a:rPr lang="es-CR" sz="2400" b="1" i="1" dirty="0"/>
              <a:t>hiperplano óptimo de separación</a:t>
            </a:r>
            <a:r>
              <a:rPr lang="es-CR" sz="2400" dirty="0"/>
              <a:t>, que se corresponde con el hiperplano que se encuentra más alejado de todas las observaciones de entrenamiento</a:t>
            </a:r>
            <a:r>
              <a:rPr lang="es-CR" sz="2400" dirty="0" smtClean="0"/>
              <a:t>.</a:t>
            </a:r>
          </a:p>
          <a:p>
            <a:pPr marL="0" indent="0" algn="just">
              <a:buNone/>
            </a:pPr>
            <a:endParaRPr lang="es-CR" sz="2400" dirty="0"/>
          </a:p>
          <a:p>
            <a:pPr marL="0" indent="0" algn="just">
              <a:buNone/>
            </a:pPr>
            <a:r>
              <a:rPr lang="es-CR" sz="2400" dirty="0" smtClean="0"/>
              <a:t>Para </a:t>
            </a:r>
            <a:r>
              <a:rPr lang="es-CR" sz="2400" dirty="0"/>
              <a:t>obtenerlo, se tiene que calcular la distancia perpendicular de cada observación a un determinado hiperplano. La menor de estas distancias (conocida como margen) determina como de alejado está el hiperplano de las observaciones de entrenamiento. El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a:t> se define como el hiperplano que consigue un mayor margen, es decir, que la distancia mínima entre el hiperplano y las observaciones es lo más grande posible. </a:t>
            </a:r>
            <a:endParaRPr lang="es-CR" sz="2400" dirty="0" smtClean="0"/>
          </a:p>
          <a:p>
            <a:pPr marL="0" indent="0" algn="just">
              <a:buNone/>
            </a:pPr>
            <a:r>
              <a:rPr lang="es-CR" sz="2400" dirty="0" smtClean="0"/>
              <a:t>Aunque </a:t>
            </a:r>
            <a:r>
              <a:rPr lang="es-CR" sz="2400" dirty="0"/>
              <a:t>esta idea suena razonable, no es posible aplicarla, ya que habría infinitos </a:t>
            </a:r>
            <a:r>
              <a:rPr lang="es-CR" sz="2400" dirty="0" err="1"/>
              <a:t>hiperplanos</a:t>
            </a:r>
            <a:r>
              <a:rPr lang="es-CR" sz="2400" dirty="0"/>
              <a:t> contra los que medir las distancias. En su lugar, se recurre a métodos de optimización.</a:t>
            </a:r>
            <a:endParaRPr lang="en-US" sz="2400" dirty="0"/>
          </a:p>
        </p:txBody>
      </p:sp>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148150800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DFEDDD-6295-4197-915C-3A3C5FFD3E40}"/>
              </a:ext>
            </a:extLst>
          </p:cNvPr>
          <p:cNvSpPr>
            <a:spLocks noGrp="1"/>
          </p:cNvSpPr>
          <p:nvPr>
            <p:ph idx="1"/>
          </p:nvPr>
        </p:nvSpPr>
        <p:spPr>
          <a:xfrm>
            <a:off x="107504" y="1196752"/>
            <a:ext cx="8856984" cy="4525963"/>
          </a:xfrm>
        </p:spPr>
        <p:txBody>
          <a:bodyPr>
            <a:normAutofit/>
          </a:bodyPr>
          <a:lstStyle/>
          <a:p>
            <a:pPr marL="0" indent="0" algn="ctr">
              <a:buNone/>
            </a:pPr>
            <a:r>
              <a:rPr lang="en-US" sz="2800" dirty="0" smtClean="0"/>
              <a:t>¿</a:t>
            </a:r>
            <a:r>
              <a:rPr lang="en-US" sz="2800" dirty="0" err="1" smtClean="0"/>
              <a:t>Por</a:t>
            </a:r>
            <a:r>
              <a:rPr lang="en-US" sz="2800" dirty="0" smtClean="0"/>
              <a:t> </a:t>
            </a:r>
            <a:r>
              <a:rPr lang="en-US" sz="2800" dirty="0" err="1" smtClean="0"/>
              <a:t>qué</a:t>
            </a:r>
            <a:r>
              <a:rPr lang="en-US" sz="2800" dirty="0" smtClean="0"/>
              <a:t> </a:t>
            </a:r>
            <a:r>
              <a:rPr lang="en-US" sz="2800" dirty="0" err="1" smtClean="0"/>
              <a:t>decimos</a:t>
            </a:r>
            <a:r>
              <a:rPr lang="en-US" sz="2800" dirty="0" smtClean="0"/>
              <a:t> que hay </a:t>
            </a:r>
            <a:r>
              <a:rPr lang="en-US" sz="2800" dirty="0" err="1" smtClean="0"/>
              <a:t>entonces</a:t>
            </a:r>
            <a:r>
              <a:rPr lang="en-US" sz="2800" dirty="0" smtClean="0"/>
              <a:t> </a:t>
            </a:r>
            <a:r>
              <a:rPr lang="en-US" sz="2800" dirty="0" err="1" smtClean="0"/>
              <a:t>infinitos</a:t>
            </a:r>
            <a:r>
              <a:rPr lang="en-US" sz="2800" dirty="0" smtClean="0"/>
              <a:t> </a:t>
            </a:r>
            <a:r>
              <a:rPr lang="en-US" sz="2800" dirty="0" err="1" smtClean="0"/>
              <a:t>hiperplanos</a:t>
            </a:r>
            <a:r>
              <a:rPr lang="en-US" sz="2800" dirty="0" smtClean="0"/>
              <a:t>? ¿Y </a:t>
            </a:r>
            <a:r>
              <a:rPr lang="en-US" sz="2800" dirty="0" err="1" smtClean="0"/>
              <a:t>por</a:t>
            </a:r>
            <a:r>
              <a:rPr lang="en-US" sz="2800" dirty="0" smtClean="0"/>
              <a:t> </a:t>
            </a:r>
            <a:r>
              <a:rPr lang="en-US" sz="2800" dirty="0" err="1" smtClean="0"/>
              <a:t>qué</a:t>
            </a:r>
            <a:r>
              <a:rPr lang="en-US" sz="2800" dirty="0" smtClean="0"/>
              <a:t> </a:t>
            </a:r>
            <a:r>
              <a:rPr lang="en-US" sz="2800" dirty="0" err="1" smtClean="0"/>
              <a:t>entonces</a:t>
            </a:r>
            <a:r>
              <a:rPr lang="en-US" sz="2800" dirty="0" smtClean="0"/>
              <a:t> </a:t>
            </a:r>
            <a:r>
              <a:rPr lang="en-US" sz="2800" dirty="0" err="1" smtClean="0"/>
              <a:t>recurrimosa</a:t>
            </a:r>
            <a:r>
              <a:rPr lang="en-US" sz="2800" dirty="0" smtClean="0"/>
              <a:t> </a:t>
            </a:r>
            <a:r>
              <a:rPr lang="en-US" sz="2800" dirty="0" err="1" smtClean="0"/>
              <a:t>optimización</a:t>
            </a:r>
            <a:r>
              <a:rPr lang="en-US" sz="2800" dirty="0" smtClean="0"/>
              <a:t> </a:t>
            </a:r>
            <a:r>
              <a:rPr lang="en-US" sz="2800" dirty="0" err="1" smtClean="0"/>
              <a:t>numérica</a:t>
            </a:r>
            <a:r>
              <a:rPr lang="en-US" sz="2800" dirty="0" smtClean="0"/>
              <a:t>?</a:t>
            </a: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708920"/>
            <a:ext cx="3838575"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80347562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47F72A-A085-4623-88A1-B48C96BADD72}"/>
              </a:ext>
            </a:extLst>
          </p:cNvPr>
          <p:cNvSpPr>
            <a:spLocks noGrp="1"/>
          </p:cNvSpPr>
          <p:nvPr>
            <p:ph idx="1"/>
          </p:nvPr>
        </p:nvSpPr>
        <p:spPr>
          <a:xfrm>
            <a:off x="179512" y="1052736"/>
            <a:ext cx="8784976" cy="5616624"/>
          </a:xfrm>
        </p:spPr>
        <p:txBody>
          <a:bodyPr>
            <a:normAutofit/>
          </a:bodyPr>
          <a:lstStyle/>
          <a:p>
            <a:pPr marL="0" indent="0" algn="just">
              <a:buNone/>
            </a:pPr>
            <a:r>
              <a:rPr lang="es-CR" sz="2400" dirty="0"/>
              <a:t>La imagen anterior muestra el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a:t> para un conjunto de datos de entrenamiento. </a:t>
            </a:r>
            <a:endParaRPr lang="es-CR" sz="2400" dirty="0" smtClean="0"/>
          </a:p>
          <a:p>
            <a:pPr marL="0" indent="0" algn="just">
              <a:buNone/>
            </a:pPr>
            <a:endParaRPr lang="es-CR" sz="2400" dirty="0" smtClean="0"/>
          </a:p>
          <a:p>
            <a:pPr marL="0" indent="0" algn="just">
              <a:buNone/>
            </a:pPr>
            <a:r>
              <a:rPr lang="es-CR" sz="2400" dirty="0" smtClean="0"/>
              <a:t>Las </a:t>
            </a:r>
            <a:r>
              <a:rPr lang="es-CR" sz="2400" dirty="0"/>
              <a:t>tres observaciones equidistantes respecto al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a:t> se encuentran a lo largo de las líneas discontinuas que indican la anchura del margen. A estas observaciones se les conoce como </a:t>
            </a:r>
            <a:r>
              <a:rPr lang="es-CR" sz="2400" b="1" dirty="0"/>
              <a:t>vectores soporte</a:t>
            </a:r>
            <a:r>
              <a:rPr lang="es-CR" sz="2400" dirty="0"/>
              <a:t>, ya que son vectores en un espacio </a:t>
            </a:r>
            <a:r>
              <a:rPr lang="es-CR" sz="2400" i="1" dirty="0"/>
              <a:t>p</a:t>
            </a:r>
            <a:r>
              <a:rPr lang="es-CR" sz="2400" dirty="0"/>
              <a:t>-dimensional y soportan (definen) el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smtClean="0"/>
              <a:t>.</a:t>
            </a:r>
          </a:p>
          <a:p>
            <a:pPr marL="0" indent="0" algn="just">
              <a:buNone/>
            </a:pPr>
            <a:r>
              <a:rPr lang="es-CR" sz="2400" dirty="0" smtClean="0"/>
              <a:t> </a:t>
            </a:r>
          </a:p>
          <a:p>
            <a:pPr marL="0" indent="0" algn="just">
              <a:buNone/>
            </a:pPr>
            <a:r>
              <a:rPr lang="es-CR" sz="2400" dirty="0" smtClean="0"/>
              <a:t>Cualquier </a:t>
            </a:r>
            <a:r>
              <a:rPr lang="es-CR" sz="2400" dirty="0"/>
              <a:t>modificación en estas observaciones (vectores soporte) conlleva cambios en el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a:t>. Sin embargo, modificaciones en observaciones que no son vector soporte no tienen impacto alguno en el hiperplano. </a:t>
            </a:r>
            <a:r>
              <a:rPr lang="es-CR" sz="2400" dirty="0" smtClean="0"/>
              <a:t> ¿Cuál es el verdadero riesgo de este método?</a:t>
            </a:r>
            <a:endParaRPr lang="en-US" sz="2400" dirty="0"/>
          </a:p>
        </p:txBody>
      </p:sp>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Tree>
    <p:extLst>
      <p:ext uri="{BB962C8B-B14F-4D97-AF65-F5344CB8AC3E}">
        <p14:creationId xmlns:p14="http://schemas.microsoft.com/office/powerpoint/2010/main" val="190343819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sp>
        <p:nvSpPr>
          <p:cNvPr id="5" name="Content Placeholder 2">
            <a:extLst>
              <a:ext uri="{FF2B5EF4-FFF2-40B4-BE49-F238E27FC236}">
                <a16:creationId xmlns:a16="http://schemas.microsoft.com/office/drawing/2014/main" xmlns="" id="{4447F72A-A085-4623-88A1-B48C96BADD72}"/>
              </a:ext>
            </a:extLst>
          </p:cNvPr>
          <p:cNvSpPr>
            <a:spLocks noGrp="1"/>
          </p:cNvSpPr>
          <p:nvPr>
            <p:ph idx="1"/>
          </p:nvPr>
        </p:nvSpPr>
        <p:spPr>
          <a:xfrm>
            <a:off x="72008" y="1052736"/>
            <a:ext cx="8964488" cy="5688632"/>
          </a:xfrm>
        </p:spPr>
        <p:txBody>
          <a:bodyPr>
            <a:normAutofit lnSpcReduction="10000"/>
          </a:bodyPr>
          <a:lstStyle/>
          <a:p>
            <a:pPr marL="0" indent="0" algn="just">
              <a:buNone/>
            </a:pPr>
            <a:r>
              <a:rPr lang="es-CR" sz="2400" dirty="0" smtClean="0"/>
              <a:t>Analicemos un caso más realista, en donde no poseemos una separación tan marcada entre los grupos. </a:t>
            </a:r>
          </a:p>
          <a:p>
            <a:pPr marL="0" indent="0" algn="just">
              <a:buNone/>
            </a:pPr>
            <a:endParaRPr lang="es-CR" sz="2400" dirty="0"/>
          </a:p>
          <a:p>
            <a:pPr marL="0" indent="0" algn="just">
              <a:buNone/>
            </a:pPr>
            <a:r>
              <a:rPr lang="es-CR" sz="2400" dirty="0"/>
              <a:t>En la gran mayoría de casos reales, los datos no se pueden separar linealmente de forma perfecta, por lo que no existe un hiperplano de separación y no puede obtenerse un </a:t>
            </a:r>
            <a:r>
              <a:rPr lang="es-CR" sz="2400" i="1" dirty="0" err="1"/>
              <a:t>maximal</a:t>
            </a:r>
            <a:r>
              <a:rPr lang="es-CR" sz="2400" i="1" dirty="0"/>
              <a:t> </a:t>
            </a:r>
            <a:r>
              <a:rPr lang="es-CR" sz="2400" i="1" dirty="0" err="1"/>
              <a:t>margin</a:t>
            </a:r>
            <a:r>
              <a:rPr lang="es-CR" sz="2400" i="1" dirty="0"/>
              <a:t> </a:t>
            </a:r>
            <a:r>
              <a:rPr lang="es-CR" sz="2400" i="1" dirty="0" err="1"/>
              <a:t>hyperplane</a:t>
            </a:r>
            <a:r>
              <a:rPr lang="es-CR" sz="2400" dirty="0"/>
              <a:t> como el anterior. </a:t>
            </a:r>
          </a:p>
          <a:p>
            <a:pPr marL="0" indent="0" algn="just">
              <a:buNone/>
            </a:pPr>
            <a:endParaRPr lang="es-CR" sz="2400" dirty="0"/>
          </a:p>
          <a:p>
            <a:pPr marL="0" indent="0" algn="just">
              <a:buNone/>
            </a:pPr>
            <a:r>
              <a:rPr lang="es-CR" sz="2400" dirty="0" smtClean="0"/>
              <a:t>El</a:t>
            </a:r>
            <a:r>
              <a:rPr lang="es-CR" sz="2400" dirty="0"/>
              <a:t> </a:t>
            </a:r>
            <a:r>
              <a:rPr lang="es-CR" sz="2400" b="1" i="1" dirty="0" err="1"/>
              <a:t>maximal</a:t>
            </a:r>
            <a:r>
              <a:rPr lang="es-CR" sz="2400" b="1" i="1" dirty="0"/>
              <a:t> </a:t>
            </a:r>
            <a:r>
              <a:rPr lang="es-CR" sz="2400" b="1" i="1" dirty="0" err="1"/>
              <a:t>margin</a:t>
            </a:r>
            <a:r>
              <a:rPr lang="es-CR" sz="2400" b="1" i="1" dirty="0"/>
              <a:t> </a:t>
            </a:r>
            <a:r>
              <a:rPr lang="es-CR" sz="2400" b="1" i="1" dirty="0" err="1"/>
              <a:t>hyperplane</a:t>
            </a:r>
            <a:r>
              <a:rPr lang="es-CR" sz="2400" dirty="0"/>
              <a:t> descrito en el apartado anterior es una forma muy simple y natural de </a:t>
            </a:r>
            <a:r>
              <a:rPr lang="es-CR" sz="2400" i="1" dirty="0"/>
              <a:t>clasificación</a:t>
            </a:r>
            <a:r>
              <a:rPr lang="es-CR" sz="2400" dirty="0"/>
              <a:t> siempre y cuando exista un hiperplano de separación. </a:t>
            </a:r>
            <a:r>
              <a:rPr lang="es-CR" sz="2400" dirty="0" smtClean="0"/>
              <a:t> </a:t>
            </a:r>
          </a:p>
          <a:p>
            <a:pPr marL="0" indent="0" algn="just">
              <a:buNone/>
            </a:pPr>
            <a:endParaRPr lang="es-CR" sz="2400" dirty="0"/>
          </a:p>
          <a:p>
            <a:pPr marL="0" indent="0" algn="just">
              <a:buNone/>
            </a:pPr>
            <a:endParaRPr lang="es-CR" sz="2400" dirty="0"/>
          </a:p>
          <a:p>
            <a:pPr marL="0" indent="0" algn="just">
              <a:buNone/>
            </a:pPr>
            <a:r>
              <a:rPr lang="es-CR" sz="2400" dirty="0" smtClean="0"/>
              <a:t>Ante lo anterior, se debe recurrir a otro tipo de estrategias para poder adecuar el clasificador. </a:t>
            </a:r>
          </a:p>
          <a:p>
            <a:pPr marL="0" indent="0" algn="just">
              <a:buNone/>
            </a:pPr>
            <a:endParaRPr lang="es-CR" sz="2400" dirty="0"/>
          </a:p>
          <a:p>
            <a:pPr marL="0" indent="0" algn="just">
              <a:buNone/>
            </a:pPr>
            <a:endParaRPr lang="en-US" sz="2400" dirty="0"/>
          </a:p>
        </p:txBody>
      </p:sp>
    </p:spTree>
    <p:extLst>
      <p:ext uri="{BB962C8B-B14F-4D97-AF65-F5344CB8AC3E}">
        <p14:creationId xmlns:p14="http://schemas.microsoft.com/office/powerpoint/2010/main" val="38939709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C3135A3-D1B6-44CE-9F9C-77765276694A}"/>
              </a:ext>
            </a:extLst>
          </p:cNvPr>
          <p:cNvSpPr>
            <a:spLocks noGrp="1"/>
          </p:cNvSpPr>
          <p:nvPr>
            <p:ph type="title"/>
          </p:nvPr>
        </p:nvSpPr>
        <p:spPr>
          <a:xfrm>
            <a:off x="53752" y="16321"/>
            <a:ext cx="9036496" cy="820391"/>
          </a:xfrm>
        </p:spPr>
        <p:txBody>
          <a:bodyPr>
            <a:normAutofit/>
          </a:bodyPr>
          <a:lstStyle/>
          <a:p>
            <a:r>
              <a:rPr lang="es-CR" dirty="0"/>
              <a:t>Hiperplanos: en búsqueda del MMC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755" y="3275466"/>
            <a:ext cx="3476405" cy="3465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a:extLst>
              <a:ext uri="{FF2B5EF4-FFF2-40B4-BE49-F238E27FC236}">
                <a16:creationId xmlns:a16="http://schemas.microsoft.com/office/drawing/2014/main" xmlns="" id="{4447F72A-A085-4623-88A1-B48C96BADD72}"/>
              </a:ext>
            </a:extLst>
          </p:cNvPr>
          <p:cNvSpPr>
            <a:spLocks noGrp="1"/>
          </p:cNvSpPr>
          <p:nvPr>
            <p:ph idx="1"/>
          </p:nvPr>
        </p:nvSpPr>
        <p:spPr>
          <a:xfrm>
            <a:off x="72008" y="836712"/>
            <a:ext cx="8964488" cy="5688632"/>
          </a:xfrm>
        </p:spPr>
        <p:txBody>
          <a:bodyPr>
            <a:normAutofit/>
          </a:bodyPr>
          <a:lstStyle/>
          <a:p>
            <a:pPr marL="0" indent="0" algn="just">
              <a:buNone/>
            </a:pPr>
            <a:r>
              <a:rPr lang="es-CR" sz="2400" dirty="0"/>
              <a:t>Para solucionar estas situaciones, se puede extender el concepto de </a:t>
            </a:r>
            <a:r>
              <a:rPr lang="es-CR" sz="2400" i="1" dirty="0" err="1"/>
              <a:t>maximal</a:t>
            </a:r>
            <a:r>
              <a:rPr lang="es-CR" sz="2400" i="1" dirty="0"/>
              <a:t> </a:t>
            </a:r>
            <a:r>
              <a:rPr lang="es-CR" sz="2400" i="1" dirty="0" err="1"/>
              <a:t>margin</a:t>
            </a:r>
            <a:r>
              <a:rPr lang="es-CR" sz="2400" i="1" dirty="0"/>
              <a:t> </a:t>
            </a:r>
            <a:r>
              <a:rPr lang="es-CR" sz="2400" i="1" dirty="0" err="1"/>
              <a:t>hyperplane</a:t>
            </a:r>
            <a:r>
              <a:rPr lang="es-CR" sz="2400" dirty="0" err="1"/>
              <a:t>para</a:t>
            </a:r>
            <a:r>
              <a:rPr lang="es-CR" sz="2400" dirty="0"/>
              <a:t> obtener un hiperplano que casi separe las clases, pero permitiendo que cometa unos pocos errores. A este tipo de hiperplano se le conoce como </a:t>
            </a:r>
            <a:r>
              <a:rPr lang="es-CR" sz="2400" i="1" dirty="0" err="1"/>
              <a:t>Support</a:t>
            </a:r>
            <a:r>
              <a:rPr lang="es-CR" sz="2400" i="1" dirty="0"/>
              <a:t> Vector </a:t>
            </a:r>
            <a:r>
              <a:rPr lang="es-CR" sz="2400" i="1" dirty="0" err="1"/>
              <a:t>Classifier</a:t>
            </a:r>
            <a:r>
              <a:rPr lang="es-CR" sz="2400" dirty="0"/>
              <a:t> o </a:t>
            </a:r>
            <a:r>
              <a:rPr lang="es-CR" sz="2400" i="1" dirty="0" err="1"/>
              <a:t>Soft</a:t>
            </a:r>
            <a:r>
              <a:rPr lang="es-CR" sz="2400" i="1" dirty="0"/>
              <a:t> </a:t>
            </a:r>
            <a:r>
              <a:rPr lang="es-CR" sz="2400" i="1" dirty="0" err="1"/>
              <a:t>Margin</a:t>
            </a:r>
            <a:r>
              <a:rPr lang="es-CR" sz="2400" dirty="0"/>
              <a:t>. </a:t>
            </a:r>
            <a:endParaRPr lang="en-US" sz="2400" dirty="0"/>
          </a:p>
        </p:txBody>
      </p:sp>
    </p:spTree>
    <p:extLst>
      <p:ext uri="{BB962C8B-B14F-4D97-AF65-F5344CB8AC3E}">
        <p14:creationId xmlns:p14="http://schemas.microsoft.com/office/powerpoint/2010/main" val="46936132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7" name="5 Elipse">
            <a:extLst>
              <a:ext uri="{FF2B5EF4-FFF2-40B4-BE49-F238E27FC236}">
                <a16:creationId xmlns:a16="http://schemas.microsoft.com/office/drawing/2014/main" xmlns="" id="{D8F8DC89-5271-4371-A0E3-29A433D033A5}"/>
              </a:ext>
            </a:extLst>
          </p:cNvPr>
          <p:cNvSpPr/>
          <p:nvPr/>
        </p:nvSpPr>
        <p:spPr>
          <a:xfrm>
            <a:off x="539553"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3</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1" name="10 Rectángulo redondeado">
            <a:extLst>
              <a:ext uri="{FF2B5EF4-FFF2-40B4-BE49-F238E27FC236}">
                <a16:creationId xmlns:a16="http://schemas.microsoft.com/office/drawing/2014/main" xmlns="" id="{F5751BD8-8FC5-44D8-940A-52DA5C79C80A}"/>
              </a:ext>
            </a:extLst>
          </p:cNvPr>
          <p:cNvSpPr/>
          <p:nvPr/>
        </p:nvSpPr>
        <p:spPr>
          <a:xfrm>
            <a:off x="1979713"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err="1" smtClean="0"/>
              <a:t>Support</a:t>
            </a:r>
            <a:r>
              <a:rPr lang="es-CR" sz="1350" dirty="0" smtClean="0"/>
              <a:t> Vector </a:t>
            </a:r>
            <a:r>
              <a:rPr lang="es-CR" sz="1350" dirty="0" err="1" smtClean="0"/>
              <a:t>Classifier</a:t>
            </a:r>
            <a:r>
              <a:rPr lang="es-CR" sz="1350" dirty="0" smtClean="0"/>
              <a:t> o </a:t>
            </a:r>
            <a:r>
              <a:rPr lang="es-CR" sz="1350" dirty="0" err="1" smtClean="0"/>
              <a:t>Soft</a:t>
            </a:r>
            <a:r>
              <a:rPr lang="es-CR" sz="1350" dirty="0" smtClean="0"/>
              <a:t> </a:t>
            </a:r>
            <a:r>
              <a:rPr lang="es-CR" sz="1350" dirty="0" err="1" smtClean="0"/>
              <a:t>Margin</a:t>
            </a:r>
            <a:r>
              <a:rPr lang="es-CR" sz="1350" dirty="0" smtClean="0"/>
              <a:t> SVM</a:t>
            </a:r>
            <a:endParaRPr lang="es-CR" sz="1350" dirty="0"/>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240544592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B6E4B88-1F86-4420-917E-C28257A3CC90}"/>
              </a:ext>
            </a:extLst>
          </p:cNvPr>
          <p:cNvSpPr>
            <a:spLocks noGrp="1"/>
          </p:cNvSpPr>
          <p:nvPr>
            <p:ph idx="1"/>
          </p:nvPr>
        </p:nvSpPr>
        <p:spPr>
          <a:xfrm>
            <a:off x="0" y="1052736"/>
            <a:ext cx="9144000" cy="5805264"/>
          </a:xfrm>
        </p:spPr>
        <p:txBody>
          <a:bodyPr>
            <a:normAutofit/>
          </a:bodyPr>
          <a:lstStyle/>
          <a:p>
            <a:pPr marL="0" indent="0" algn="just">
              <a:buNone/>
            </a:pPr>
            <a:r>
              <a:rPr lang="es-CR" sz="2400" dirty="0"/>
              <a:t>El </a:t>
            </a:r>
            <a:r>
              <a:rPr lang="es-CR" sz="2400" i="1" dirty="0" err="1"/>
              <a:t>Maximal</a:t>
            </a:r>
            <a:r>
              <a:rPr lang="es-CR" sz="2400" i="1" dirty="0"/>
              <a:t> </a:t>
            </a:r>
            <a:r>
              <a:rPr lang="es-CR" sz="2400" i="1" dirty="0" err="1"/>
              <a:t>Margin</a:t>
            </a:r>
            <a:r>
              <a:rPr lang="es-CR" sz="2400" i="1" dirty="0"/>
              <a:t> </a:t>
            </a:r>
            <a:r>
              <a:rPr lang="es-CR" sz="2400" i="1" dirty="0" err="1"/>
              <a:t>Classifier</a:t>
            </a:r>
            <a:r>
              <a:rPr lang="es-CR" sz="2400" dirty="0"/>
              <a:t> descrito en la sección anterior tiene poca aplicación </a:t>
            </a:r>
            <a:r>
              <a:rPr lang="es-CR" sz="2400" dirty="0" smtClean="0"/>
              <a:t>práctica: rara </a:t>
            </a:r>
            <a:r>
              <a:rPr lang="es-CR" sz="2400" dirty="0"/>
              <a:t>vez se encuentran casos en los que las clases sean perfecta y linealmente separables. </a:t>
            </a:r>
            <a:r>
              <a:rPr lang="es-CR" sz="2400" dirty="0" smtClean="0"/>
              <a:t>Incluso </a:t>
            </a:r>
            <a:r>
              <a:rPr lang="es-CR" sz="2400" dirty="0"/>
              <a:t>cumpliéndose estas condiciones ideales, en las que exista un hiperplano capaz de separar perfectamente las observaciones en dos clases, esta aproximación sigue presentando dos inconvenientes</a:t>
            </a:r>
            <a:r>
              <a:rPr lang="es-CR" sz="2400" dirty="0" smtClean="0"/>
              <a:t>:</a:t>
            </a:r>
          </a:p>
          <a:p>
            <a:pPr marL="0" indent="0" algn="just">
              <a:buNone/>
            </a:pPr>
            <a:endParaRPr lang="es-CR" sz="2400" dirty="0"/>
          </a:p>
          <a:p>
            <a:pPr algn="just"/>
            <a:r>
              <a:rPr lang="es-CR" sz="2400" dirty="0"/>
              <a:t>E</a:t>
            </a:r>
            <a:r>
              <a:rPr lang="es-CR" sz="2400" dirty="0" smtClean="0"/>
              <a:t>l </a:t>
            </a:r>
            <a:r>
              <a:rPr lang="es-CR" sz="2400" dirty="0"/>
              <a:t>hiperplano </a:t>
            </a:r>
            <a:r>
              <a:rPr lang="es-CR" sz="2400" dirty="0" smtClean="0"/>
              <a:t>que </a:t>
            </a:r>
            <a:r>
              <a:rPr lang="es-CR" sz="2400" dirty="0"/>
              <a:t>separar perfectamente las </a:t>
            </a:r>
            <a:r>
              <a:rPr lang="es-CR" sz="2400" dirty="0" smtClean="0"/>
              <a:t>observaciones </a:t>
            </a:r>
            <a:r>
              <a:rPr lang="es-CR" sz="2400" dirty="0"/>
              <a:t>es muy sensible a variaciones en los datos. Incluir una nueva observación puede suponer cambios muy grandes en el hiperplano de separación (poca robustez</a:t>
            </a:r>
            <a:r>
              <a:rPr lang="es-CR" sz="2400" dirty="0" smtClean="0"/>
              <a:t>)</a:t>
            </a:r>
          </a:p>
          <a:p>
            <a:pPr algn="just"/>
            <a:r>
              <a:rPr lang="es-CR" sz="2400" dirty="0"/>
              <a:t>E</a:t>
            </a:r>
            <a:r>
              <a:rPr lang="es-CR" sz="2400" dirty="0" smtClean="0"/>
              <a:t>l</a:t>
            </a:r>
            <a:r>
              <a:rPr lang="es-CR" sz="2400" dirty="0"/>
              <a:t> </a:t>
            </a:r>
            <a:r>
              <a:rPr lang="es-CR" sz="2400" i="1" dirty="0" err="1"/>
              <a:t>maximal</a:t>
            </a:r>
            <a:r>
              <a:rPr lang="es-CR" sz="2400" i="1" dirty="0"/>
              <a:t> </a:t>
            </a:r>
            <a:r>
              <a:rPr lang="es-CR" sz="2400" i="1" dirty="0" err="1"/>
              <a:t>margin</a:t>
            </a:r>
            <a:r>
              <a:rPr lang="es-CR" sz="2400" i="1" dirty="0"/>
              <a:t> </a:t>
            </a:r>
            <a:r>
              <a:rPr lang="es-CR" sz="2400" i="1" dirty="0" err="1"/>
              <a:t>hyperplane</a:t>
            </a:r>
            <a:r>
              <a:rPr lang="es-CR" sz="2400" dirty="0"/>
              <a:t> se ajuste perfectamente a las observaciones de entrenamiento para separarlas todas correctamente suele conllevar problemas </a:t>
            </a:r>
            <a:r>
              <a:rPr lang="es-CR" sz="2400" dirty="0" smtClean="0"/>
              <a:t>de sobre ajuste</a:t>
            </a:r>
            <a:r>
              <a:rPr lang="es-CR" sz="2400" dirty="0"/>
              <a:t> </a:t>
            </a:r>
            <a:r>
              <a:rPr lang="es-CR" sz="2400" dirty="0" smtClean="0"/>
              <a:t>(</a:t>
            </a:r>
            <a:r>
              <a:rPr lang="es-CR" sz="2400" i="1" dirty="0" err="1" smtClean="0"/>
              <a:t>overfitting</a:t>
            </a:r>
            <a:r>
              <a:rPr lang="es-CR" sz="2400" i="1" dirty="0" smtClean="0"/>
              <a:t>)</a:t>
            </a:r>
            <a:r>
              <a:rPr lang="es-CR" sz="2400" dirty="0" smtClean="0"/>
              <a:t>.</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281918170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
        <p:nvSpPr>
          <p:cNvPr id="4" name="Content Placeholder 2">
            <a:extLst>
              <a:ext uri="{FF2B5EF4-FFF2-40B4-BE49-F238E27FC236}">
                <a16:creationId xmlns:a16="http://schemas.microsoft.com/office/drawing/2014/main" xmlns="" id="{3B6E4B88-1F86-4420-917E-C28257A3CC90}"/>
              </a:ext>
            </a:extLst>
          </p:cNvPr>
          <p:cNvSpPr>
            <a:spLocks noGrp="1"/>
          </p:cNvSpPr>
          <p:nvPr>
            <p:ph idx="1"/>
          </p:nvPr>
        </p:nvSpPr>
        <p:spPr>
          <a:xfrm>
            <a:off x="0" y="1052736"/>
            <a:ext cx="9144000" cy="5805264"/>
          </a:xfrm>
        </p:spPr>
        <p:txBody>
          <a:bodyPr>
            <a:normAutofit/>
          </a:bodyPr>
          <a:lstStyle/>
          <a:p>
            <a:pPr marL="0" indent="0" algn="just">
              <a:buNone/>
            </a:pPr>
            <a:r>
              <a:rPr lang="es-CR" sz="2400" dirty="0"/>
              <a:t>Por estas razones, es preferible crear un clasificador basado en un hiperplano que, aunque no separe perfectamente las dos clases, sea más robusto y tenga mayor capacidad predictiva al aplicarlo a nuevas observaciones (menos problemas de </a:t>
            </a:r>
            <a:r>
              <a:rPr lang="es-CR" sz="2400" i="1" dirty="0" err="1"/>
              <a:t>overfitting</a:t>
            </a:r>
            <a:r>
              <a:rPr lang="es-CR" sz="2400" dirty="0"/>
              <a:t>). </a:t>
            </a:r>
            <a:endParaRPr lang="es-CR" sz="2400" dirty="0" smtClean="0"/>
          </a:p>
          <a:p>
            <a:pPr marL="0" indent="0" algn="just">
              <a:buNone/>
            </a:pPr>
            <a:endParaRPr lang="es-CR" sz="2400" dirty="0" smtClean="0"/>
          </a:p>
          <a:p>
            <a:pPr marL="0" indent="0" algn="just">
              <a:buNone/>
            </a:pPr>
            <a:r>
              <a:rPr lang="es-CR" sz="2400" dirty="0" smtClean="0"/>
              <a:t>Esto </a:t>
            </a:r>
            <a:r>
              <a:rPr lang="es-CR" sz="2400" dirty="0"/>
              <a:t>es exactamente lo que consiguen los </a:t>
            </a:r>
            <a:r>
              <a:rPr lang="es-CR" sz="2400" b="1" dirty="0"/>
              <a:t>clasificadores de vector soporte</a:t>
            </a:r>
            <a:r>
              <a:rPr lang="es-CR" sz="2400" dirty="0"/>
              <a:t>, también conocidos como </a:t>
            </a:r>
            <a:r>
              <a:rPr lang="es-CR" sz="2400" b="1" i="1" dirty="0" err="1"/>
              <a:t>soft</a:t>
            </a:r>
            <a:r>
              <a:rPr lang="es-CR" sz="2400" b="1" i="1" dirty="0"/>
              <a:t> </a:t>
            </a:r>
            <a:r>
              <a:rPr lang="es-CR" sz="2400" b="1" i="1" dirty="0" err="1"/>
              <a:t>margin</a:t>
            </a:r>
            <a:r>
              <a:rPr lang="es-CR" sz="2400" b="1" i="1" dirty="0"/>
              <a:t> </a:t>
            </a:r>
            <a:r>
              <a:rPr lang="es-CR" sz="2400" b="1" i="1" dirty="0" err="1"/>
              <a:t>classifiers</a:t>
            </a:r>
            <a:r>
              <a:rPr lang="es-CR" sz="2400" dirty="0"/>
              <a:t> o </a:t>
            </a:r>
            <a:r>
              <a:rPr lang="es-CR" sz="2400" b="1" i="1" dirty="0" err="1"/>
              <a:t>Support</a:t>
            </a:r>
            <a:r>
              <a:rPr lang="es-CR" sz="2400" b="1" i="1" dirty="0"/>
              <a:t> Vector </a:t>
            </a:r>
            <a:r>
              <a:rPr lang="es-CR" sz="2400" b="1" i="1" dirty="0" err="1"/>
              <a:t>Classifiers</a:t>
            </a:r>
            <a:r>
              <a:rPr lang="es-CR" sz="2400" dirty="0"/>
              <a:t>. </a:t>
            </a:r>
            <a:endParaRPr lang="es-CR" sz="2400" dirty="0" smtClean="0"/>
          </a:p>
          <a:p>
            <a:pPr marL="0" indent="0" algn="just">
              <a:buNone/>
            </a:pPr>
            <a:endParaRPr lang="es-CR" sz="2400" dirty="0" smtClean="0"/>
          </a:p>
          <a:p>
            <a:pPr marL="0" indent="0" algn="just">
              <a:buNone/>
            </a:pPr>
            <a:r>
              <a:rPr lang="es-CR" sz="2400" dirty="0" smtClean="0"/>
              <a:t>Para </a:t>
            </a:r>
            <a:r>
              <a:rPr lang="es-CR" sz="2400" dirty="0"/>
              <a:t>lograrlo, en lugar de buscar el margen de clasificación más ancho posible que consigue que las observaciones estén en el lado correcto del margen; se permite que ciertas observaciones estén en el lado incorrecto del margen o incluso del hiperplano.</a:t>
            </a:r>
            <a:endParaRPr lang="en-US" sz="2400" dirty="0"/>
          </a:p>
        </p:txBody>
      </p:sp>
    </p:spTree>
    <p:extLst>
      <p:ext uri="{BB962C8B-B14F-4D97-AF65-F5344CB8AC3E}">
        <p14:creationId xmlns:p14="http://schemas.microsoft.com/office/powerpoint/2010/main" val="10971836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B3EFAB8-77F6-40BC-A388-133B80304D35}"/>
              </a:ext>
            </a:extLst>
          </p:cNvPr>
          <p:cNvSpPr>
            <a:spLocks noGrp="1"/>
          </p:cNvSpPr>
          <p:nvPr>
            <p:ph idx="1"/>
          </p:nvPr>
        </p:nvSpPr>
        <p:spPr>
          <a:xfrm>
            <a:off x="179512" y="1124744"/>
            <a:ext cx="8784976" cy="5544616"/>
          </a:xfrm>
        </p:spPr>
        <p:txBody>
          <a:bodyPr>
            <a:normAutofit/>
          </a:bodyPr>
          <a:lstStyle/>
          <a:p>
            <a:pPr marL="0" indent="0" algn="just">
              <a:buNone/>
            </a:pPr>
            <a:r>
              <a:rPr lang="es-CR" sz="2400" dirty="0"/>
              <a:t>La siguiente imagen muestra un clasificador de vector soporte ajustado a un pequeño set de observaciones</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118" y="2325900"/>
            <a:ext cx="5832648" cy="432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880225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BD52DB2-345B-41EE-802D-5A8DEEDBCBDE}"/>
              </a:ext>
            </a:extLst>
          </p:cNvPr>
          <p:cNvSpPr>
            <a:spLocks noGrp="1"/>
          </p:cNvSpPr>
          <p:nvPr>
            <p:ph idx="1"/>
          </p:nvPr>
        </p:nvSpPr>
        <p:spPr>
          <a:xfrm>
            <a:off x="107504" y="1124744"/>
            <a:ext cx="8856984" cy="5544616"/>
          </a:xfrm>
        </p:spPr>
        <p:txBody>
          <a:bodyPr>
            <a:normAutofit lnSpcReduction="10000"/>
          </a:bodyPr>
          <a:lstStyle/>
          <a:p>
            <a:pPr marL="0" indent="0" algn="just">
              <a:buNone/>
            </a:pPr>
            <a:r>
              <a:rPr lang="es-CR" sz="2400" dirty="0"/>
              <a:t>La línea continua representa el hiperplano y las líneas discontinuas el margen a cada lado. </a:t>
            </a:r>
            <a:endParaRPr lang="es-CR" sz="2400" dirty="0" smtClean="0"/>
          </a:p>
          <a:p>
            <a:pPr marL="0" indent="0" algn="just">
              <a:buNone/>
            </a:pPr>
            <a:endParaRPr lang="es-CR" sz="2400" dirty="0"/>
          </a:p>
          <a:p>
            <a:pPr marL="0" indent="0" algn="just">
              <a:buNone/>
            </a:pPr>
            <a:r>
              <a:rPr lang="es-CR" sz="2400" dirty="0" smtClean="0"/>
              <a:t>Las </a:t>
            </a:r>
            <a:r>
              <a:rPr lang="es-CR" sz="2400" dirty="0"/>
              <a:t>observaciones 2, 3, 4, 5, 6, 7 y 10 se encuentran en el lado correcto del margen (también del hiperplano) por lo que están bien clasificadas</a:t>
            </a:r>
            <a:r>
              <a:rPr lang="es-CR" sz="2400" dirty="0" smtClean="0"/>
              <a:t>.</a:t>
            </a:r>
          </a:p>
          <a:p>
            <a:pPr marL="0" indent="0" algn="just">
              <a:buNone/>
            </a:pPr>
            <a:endParaRPr lang="es-CR" sz="2400" dirty="0"/>
          </a:p>
          <a:p>
            <a:pPr marL="0" indent="0" algn="just">
              <a:buNone/>
            </a:pPr>
            <a:r>
              <a:rPr lang="es-CR" sz="2400" dirty="0" smtClean="0"/>
              <a:t>Las </a:t>
            </a:r>
            <a:r>
              <a:rPr lang="es-CR" sz="2400" dirty="0"/>
              <a:t>observaciones 1 y 8, a pesar de que se encuentran dentro del margen, están en el lado correcto del hiperplano, por lo que también están bien clasificadas. Las observaciones 11 y 12, se encuentran en el lado erróneo del hiperplano, su clasificación es incorrecta. </a:t>
            </a:r>
            <a:endParaRPr lang="es-CR" sz="2400" dirty="0" smtClean="0"/>
          </a:p>
          <a:p>
            <a:pPr marL="0" indent="0" algn="just">
              <a:buNone/>
            </a:pPr>
            <a:endParaRPr lang="es-CR" sz="2400" dirty="0"/>
          </a:p>
          <a:p>
            <a:pPr marL="0" indent="0" algn="just">
              <a:buNone/>
            </a:pPr>
            <a:r>
              <a:rPr lang="es-CR" sz="2400" dirty="0" smtClean="0"/>
              <a:t>Todas </a:t>
            </a:r>
            <a:r>
              <a:rPr lang="es-CR" sz="2400" dirty="0"/>
              <a:t>aquellas observaciones que, estando dentro o fuera del margen, se encuentren en el lado incorrecto del hiperplano, se corresponden con observaciones de entrenamiento mal </a:t>
            </a:r>
            <a:r>
              <a:rPr lang="es-CR" sz="2400" dirty="0" smtClean="0"/>
              <a:t>clasificadas.</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33052969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7380F2F8-ED97-4683-9C31-2A9CAC4DD7A3}"/>
              </a:ext>
            </a:extLst>
          </p:cNvPr>
          <p:cNvSpPr>
            <a:spLocks noGrp="1"/>
          </p:cNvSpPr>
          <p:nvPr>
            <p:ph type="title"/>
          </p:nvPr>
        </p:nvSpPr>
        <p:spPr>
          <a:xfrm>
            <a:off x="251520" y="116632"/>
            <a:ext cx="8640960" cy="615205"/>
          </a:xfrm>
        </p:spPr>
        <p:txBody>
          <a:bodyPr>
            <a:normAutofit fontScale="90000"/>
          </a:bodyPr>
          <a:lstStyle/>
          <a:p>
            <a:pPr algn="ctr"/>
            <a:r>
              <a:rPr lang="es-CR" dirty="0"/>
              <a:t>Preámbulo</a:t>
            </a:r>
          </a:p>
        </p:txBody>
      </p:sp>
      <p:sp>
        <p:nvSpPr>
          <p:cNvPr id="5" name="Content Placeholder 2">
            <a:extLst>
              <a:ext uri="{FF2B5EF4-FFF2-40B4-BE49-F238E27FC236}">
                <a16:creationId xmlns:a16="http://schemas.microsoft.com/office/drawing/2014/main" xmlns="" id="{33338ECF-6824-450A-801F-08E7B98BFE41}"/>
              </a:ext>
            </a:extLst>
          </p:cNvPr>
          <p:cNvSpPr>
            <a:spLocks noGrp="1"/>
          </p:cNvSpPr>
          <p:nvPr>
            <p:ph idx="1"/>
          </p:nvPr>
        </p:nvSpPr>
        <p:spPr>
          <a:xfrm>
            <a:off x="0" y="836712"/>
            <a:ext cx="7502759" cy="5733256"/>
          </a:xfrm>
        </p:spPr>
        <p:txBody>
          <a:bodyPr>
            <a:normAutofit/>
          </a:bodyPr>
          <a:lstStyle/>
          <a:p>
            <a:pPr marL="0" indent="0" algn="just">
              <a:buNone/>
            </a:pPr>
            <a:r>
              <a:rPr lang="es-CR" sz="2400" dirty="0"/>
              <a:t>Aunque a nivel práctico o de desarrollo computacional no encontré una verdadera aplicación para series de tiempo,  sin duda no tardará en llegar: se posee todo el sustento teórico para poder hacerlo:</a:t>
            </a:r>
          </a:p>
          <a:p>
            <a:pPr marL="0" indent="0" algn="just">
              <a:buNone/>
            </a:pPr>
            <a:endParaRPr lang="es-CR" sz="1800" dirty="0">
              <a:hlinkClick r:id="rId2"/>
            </a:endParaRPr>
          </a:p>
          <a:p>
            <a:pPr marL="0" indent="0" algn="just">
              <a:buNone/>
            </a:pPr>
            <a:r>
              <a:rPr lang="es-CR" sz="1600" dirty="0">
                <a:hlinkClick r:id="rId2"/>
              </a:rPr>
              <a:t>http://www-ai.cs.uni-dortmund.de/EVENTS/FGML2001/FGML2001-Paper-Rueping.pdf</a:t>
            </a:r>
            <a:endParaRPr lang="es-CR" sz="1600" dirty="0"/>
          </a:p>
          <a:p>
            <a:pPr marL="0" indent="0" algn="just">
              <a:buNone/>
            </a:pPr>
            <a:r>
              <a:rPr lang="es-CR" sz="1600" dirty="0">
                <a:hlinkClick r:id="rId3"/>
              </a:rPr>
              <a:t>http://www.svms.org/regression/MSRS00.pdf</a:t>
            </a:r>
            <a:endParaRPr lang="es-CR" sz="1600" dirty="0"/>
          </a:p>
          <a:p>
            <a:pPr marL="0" indent="0" algn="just">
              <a:buNone/>
            </a:pPr>
            <a:r>
              <a:rPr lang="es-CR" sz="1600" dirty="0">
                <a:hlinkClick r:id="rId4"/>
              </a:rPr>
              <a:t>http://eprints.whiterose.ac.uk/83992/1/acse%20research%20report%20780.pdf</a:t>
            </a:r>
            <a:endParaRPr lang="es-CR" sz="1600" dirty="0"/>
          </a:p>
          <a:p>
            <a:pPr marL="0" indent="0" algn="just">
              <a:buNone/>
            </a:pPr>
            <a:r>
              <a:rPr lang="es-CR" sz="1600" dirty="0">
                <a:hlinkClick r:id="rId5"/>
              </a:rPr>
              <a:t>https://scielo.conicyt.cl/scielo.php?script=sci_arttext&amp;pid=S0718-33052010000100008</a:t>
            </a:r>
            <a:endParaRPr lang="es-CR" sz="1600" dirty="0"/>
          </a:p>
          <a:p>
            <a:pPr marL="0" indent="0" algn="just">
              <a:buNone/>
            </a:pPr>
            <a:r>
              <a:rPr lang="es-CR" sz="1600" dirty="0">
                <a:hlinkClick r:id="rId6"/>
              </a:rPr>
              <a:t>https://www.eecis.udel.edu/~shatkay/Course/papers/USVMHeartBeatClassifier.pdf</a:t>
            </a:r>
            <a:endParaRPr lang="es-CR" sz="1600" dirty="0"/>
          </a:p>
          <a:p>
            <a:pPr marL="0" indent="0" algn="just">
              <a:buNone/>
            </a:pPr>
            <a:r>
              <a:rPr lang="es-CR" sz="1600" dirty="0">
                <a:hlinkClick r:id="rId7"/>
              </a:rPr>
              <a:t>https://people.eng.unimelb.edu.au/baileyj/papers/kdd685-ristanoski.pdf</a:t>
            </a:r>
            <a:endParaRPr lang="es-CR" sz="1600" dirty="0"/>
          </a:p>
          <a:p>
            <a:pPr marL="0" indent="0" algn="just">
              <a:buNone/>
            </a:pPr>
            <a:r>
              <a:rPr lang="es-CR" sz="1600" dirty="0">
                <a:hlinkClick r:id="rId8"/>
              </a:rPr>
              <a:t>https://pdfs.semanticscholar.org/a244/c47a1d4a8c2894b22807df8c7eec16cc110a.pdf</a:t>
            </a:r>
            <a:endParaRPr lang="es-CR" sz="1600" dirty="0"/>
          </a:p>
          <a:p>
            <a:pPr marL="0" indent="0" algn="just">
              <a:buNone/>
            </a:pPr>
            <a:r>
              <a:rPr lang="es-CR" sz="1600" dirty="0">
                <a:hlinkClick r:id="rId9"/>
              </a:rPr>
              <a:t>ftp://ftp.esat.kuleuven.be/sista/falck/estsp08.pdf</a:t>
            </a:r>
            <a:endParaRPr lang="es-CR" sz="1600" dirty="0"/>
          </a:p>
          <a:p>
            <a:pPr marL="0" indent="0" algn="just">
              <a:buNone/>
            </a:pPr>
            <a:endParaRPr lang="es-CR" sz="1600" dirty="0"/>
          </a:p>
          <a:p>
            <a:pPr marL="0" indent="0" algn="just">
              <a:buNone/>
            </a:pPr>
            <a:r>
              <a:rPr lang="es-CR" sz="2400" dirty="0"/>
              <a:t>Esperemos que dentro de poco R o Python realicen la respectiva implementación.</a:t>
            </a:r>
          </a:p>
          <a:p>
            <a:pPr marL="0" indent="0" algn="just">
              <a:buNone/>
            </a:pPr>
            <a:endParaRPr lang="en-US" sz="2400" dirty="0"/>
          </a:p>
        </p:txBody>
      </p:sp>
      <p:pic>
        <p:nvPicPr>
          <p:cNvPr id="31746" name="Picture 2" descr="Image result for data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68344" y="4437112"/>
            <a:ext cx="1360365" cy="136036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Image result for data icon"/>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233" t="10247" r="4687" b="9364"/>
          <a:stretch/>
        </p:blipFill>
        <p:spPr bwMode="auto">
          <a:xfrm>
            <a:off x="7497745" y="1340768"/>
            <a:ext cx="1545772" cy="136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05546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44186AA8-442D-4193-B345-C348F99557C8}"/>
                  </a:ext>
                </a:extLst>
              </p:cNvPr>
              <p:cNvSpPr>
                <a:spLocks noGrp="1"/>
              </p:cNvSpPr>
              <p:nvPr>
                <p:ph idx="1"/>
              </p:nvPr>
            </p:nvSpPr>
            <p:spPr>
              <a:xfrm>
                <a:off x="179512" y="980728"/>
                <a:ext cx="8784976" cy="5688632"/>
              </a:xfrm>
            </p:spPr>
            <p:txBody>
              <a:bodyPr>
                <a:normAutofit fontScale="92500" lnSpcReduction="10000"/>
              </a:bodyPr>
              <a:lstStyle/>
              <a:p>
                <a:pPr marL="0" indent="0" algn="just">
                  <a:buNone/>
                </a:pPr>
                <a:r>
                  <a:rPr lang="es-CR" sz="2400" dirty="0" smtClean="0"/>
                  <a:t>La </a:t>
                </a:r>
                <a:r>
                  <a:rPr lang="es-CR" sz="2400" dirty="0"/>
                  <a:t>identificación del hiperplano de un clasificador de vector soporte, que clasifique correctamente la mayoría de las observaciones a excepción de unas pocas, es un problema de optimización convexa. </a:t>
                </a:r>
                <a:endParaRPr lang="es-CR" sz="2400" dirty="0" smtClean="0"/>
              </a:p>
              <a:p>
                <a:pPr marL="0" indent="0" algn="just">
                  <a:buNone/>
                </a:pPr>
                <a:endParaRPr lang="es-CR" sz="2400" dirty="0"/>
              </a:p>
              <a:p>
                <a:pPr marL="0" indent="0" algn="just">
                  <a:buNone/>
                </a:pPr>
                <a:r>
                  <a:rPr lang="es-CR" sz="2400" dirty="0" smtClean="0"/>
                  <a:t>Es </a:t>
                </a:r>
                <a:r>
                  <a:rPr lang="es-CR" sz="2400" dirty="0"/>
                  <a:t>importante mencionar que el proceso incluye un </a:t>
                </a:r>
                <a:r>
                  <a:rPr lang="es-CR" sz="2400" dirty="0" err="1"/>
                  <a:t>hiperparámetro</a:t>
                </a:r>
                <a:r>
                  <a:rPr lang="es-CR" sz="2400" dirty="0"/>
                  <a:t> de </a:t>
                </a:r>
                <a:r>
                  <a:rPr lang="es-CR" sz="2400" i="1" dirty="0" err="1" smtClean="0"/>
                  <a:t>tuning</a:t>
                </a:r>
                <a:r>
                  <a:rPr lang="es-CR" sz="2400" i="1" dirty="0" smtClean="0"/>
                  <a:t> (¿?) </a:t>
                </a:r>
                <a:r>
                  <a:rPr lang="es-CR" sz="2400" b="1" i="1" dirty="0" smtClean="0"/>
                  <a:t>C</a:t>
                </a:r>
                <a:r>
                  <a:rPr lang="es-CR" sz="2400" dirty="0" smtClean="0"/>
                  <a:t>:</a:t>
                </a:r>
                <a:r>
                  <a:rPr lang="es-CR" sz="2400" b="1" i="1" dirty="0" smtClean="0"/>
                  <a:t> </a:t>
                </a:r>
                <a:r>
                  <a:rPr lang="es-CR" sz="2400" dirty="0" smtClean="0"/>
                  <a:t>este controla </a:t>
                </a:r>
                <a:r>
                  <a:rPr lang="es-CR" sz="2400" dirty="0"/>
                  <a:t>el número y severidad de las violaciones del margen (y del hiperplano) que se toleran en el proceso de </a:t>
                </a:r>
                <a:r>
                  <a:rPr lang="es-CR" sz="2400" dirty="0" smtClean="0"/>
                  <a:t>ajuste.</a:t>
                </a:r>
              </a:p>
              <a:p>
                <a:pPr marL="0" indent="0" algn="just">
                  <a:buNone/>
                </a:pPr>
                <a:endParaRPr lang="es-CR" sz="2400" dirty="0"/>
              </a:p>
              <a:p>
                <a:pPr marL="0" indent="0" algn="just">
                  <a:buNone/>
                </a:pPr>
                <a:r>
                  <a:rPr lang="es-CR" sz="2400" dirty="0" smtClean="0"/>
                  <a:t>Si </a:t>
                </a:r>
                <a14:m>
                  <m:oMath xmlns:m="http://schemas.openxmlformats.org/officeDocument/2006/math">
                    <m:r>
                      <a:rPr lang="es-CR" sz="2400" b="1" i="1" smtClean="0">
                        <a:latin typeface="Cambria Math"/>
                      </a:rPr>
                      <m:t>𝑪</m:t>
                    </m:r>
                    <m:r>
                      <a:rPr lang="es-CR" sz="2400" b="0" i="1" smtClean="0">
                        <a:latin typeface="Cambria Math"/>
                      </a:rPr>
                      <m:t>=</m:t>
                    </m:r>
                    <m:r>
                      <a:rPr lang="es-CR" sz="2400" b="0" i="1" smtClean="0">
                        <a:latin typeface="Cambria Math"/>
                        <a:ea typeface="Cambria Math"/>
                      </a:rPr>
                      <m:t>∞</m:t>
                    </m:r>
                  </m:oMath>
                </a14:m>
                <a:r>
                  <a:rPr lang="en-US" sz="2400" dirty="0" smtClean="0"/>
                  <a:t>, </a:t>
                </a:r>
                <a:r>
                  <a:rPr lang="es-CR" sz="2400" dirty="0"/>
                  <a:t>no se permite ninguna violación del margen y por lo tanto, el resultado es equivalente al </a:t>
                </a:r>
                <a:r>
                  <a:rPr lang="es-CR" sz="2400" i="1" dirty="0" err="1"/>
                  <a:t>Maximal</a:t>
                </a:r>
                <a:r>
                  <a:rPr lang="es-CR" sz="2400" i="1" dirty="0"/>
                  <a:t> </a:t>
                </a:r>
                <a:r>
                  <a:rPr lang="es-CR" sz="2400" i="1" dirty="0" err="1"/>
                  <a:t>Margin</a:t>
                </a:r>
                <a:r>
                  <a:rPr lang="es-CR" sz="2400" i="1" dirty="0"/>
                  <a:t> </a:t>
                </a:r>
                <a:r>
                  <a:rPr lang="es-CR" sz="2400" i="1" dirty="0" err="1"/>
                  <a:t>Classifier</a:t>
                </a:r>
                <a:r>
                  <a:rPr lang="es-CR" sz="2400" dirty="0"/>
                  <a:t> (teniendo en cuenta que esta solución solo es posible si las clases son perfectamente separables</a:t>
                </a:r>
                <a:r>
                  <a:rPr lang="es-CR" sz="2400" dirty="0" smtClean="0"/>
                  <a:t>). </a:t>
                </a:r>
              </a:p>
              <a:p>
                <a:pPr marL="0" indent="0" algn="just">
                  <a:buNone/>
                </a:pPr>
                <a:endParaRPr lang="es-CR" sz="2400" dirty="0"/>
              </a:p>
              <a:p>
                <a:pPr marL="0" indent="0" algn="just">
                  <a:buNone/>
                </a:pPr>
                <a:r>
                  <a:rPr lang="es-CR" sz="2400" dirty="0"/>
                  <a:t> Cuando más se aproxima </a:t>
                </a:r>
                <a:r>
                  <a:rPr lang="es-CR" sz="2400" b="1" dirty="0"/>
                  <a:t> </a:t>
                </a:r>
                <a14:m>
                  <m:oMath xmlns:m="http://schemas.openxmlformats.org/officeDocument/2006/math">
                    <m:r>
                      <a:rPr lang="es-CR" sz="2400" b="1" i="1">
                        <a:latin typeface="Cambria Math"/>
                      </a:rPr>
                      <m:t>𝑪</m:t>
                    </m:r>
                    <m:r>
                      <a:rPr lang="es-CR" sz="2400" b="1" i="1">
                        <a:latin typeface="Cambria Math"/>
                      </a:rPr>
                      <m:t> </m:t>
                    </m:r>
                  </m:oMath>
                </a14:m>
                <a:r>
                  <a:rPr lang="es-CR" sz="2400" dirty="0"/>
                  <a:t> a cero, menos se </a:t>
                </a:r>
                <a:r>
                  <a:rPr lang="es-CR" sz="2400" dirty="0" smtClean="0"/>
                  <a:t>penalizan </a:t>
                </a:r>
                <a:r>
                  <a:rPr lang="es-CR" sz="2400" dirty="0"/>
                  <a:t>los errores y más observaciones pueden estar en el lado incorrecto del margen o incluso del hiperplano</a:t>
                </a:r>
                <a:r>
                  <a:rPr lang="es-CR" sz="2400" dirty="0" smtClean="0"/>
                  <a:t>. </a:t>
                </a:r>
                <a14:m>
                  <m:oMath xmlns:m="http://schemas.openxmlformats.org/officeDocument/2006/math">
                    <m:r>
                      <a:rPr lang="es-CR" sz="2400" b="1" i="1">
                        <a:latin typeface="Cambria Math"/>
                      </a:rPr>
                      <m:t>𝑪</m:t>
                    </m:r>
                    <m:r>
                      <a:rPr lang="es-CR" sz="2400" b="1" i="1">
                        <a:latin typeface="Cambria Math"/>
                      </a:rPr>
                      <m:t> </m:t>
                    </m:r>
                  </m:oMath>
                </a14:m>
                <a:r>
                  <a:rPr lang="es-CR" sz="2400" dirty="0"/>
                  <a:t> es a fin de cuentas </a:t>
                </a:r>
                <a:r>
                  <a:rPr lang="es-CR" sz="2400" dirty="0" smtClean="0"/>
                  <a:t>el </a:t>
                </a:r>
                <a:r>
                  <a:rPr lang="es-CR" sz="2400" dirty="0" err="1"/>
                  <a:t>hiperparámetro</a:t>
                </a:r>
                <a:r>
                  <a:rPr lang="es-CR" sz="2400" dirty="0"/>
                  <a:t> encargado de controlar el balance entre </a:t>
                </a:r>
                <a:r>
                  <a:rPr lang="es-CR" sz="2400" dirty="0" smtClean="0"/>
                  <a:t>el sesgo</a:t>
                </a:r>
                <a:r>
                  <a:rPr lang="es-CR" sz="2400" dirty="0"/>
                  <a:t> y varianza del modelo.</a:t>
                </a:r>
                <a:endParaRPr lang="en-US" sz="2400" dirty="0"/>
              </a:p>
            </p:txBody>
          </p:sp>
        </mc:Choice>
        <mc:Fallback>
          <p:sp>
            <p:nvSpPr>
              <p:cNvPr id="3" name="Content Placeholder 2">
                <a:extLst>
                  <a:ext uri="{FF2B5EF4-FFF2-40B4-BE49-F238E27FC236}">
                    <a16:creationId xmlns:a16="http://schemas.microsoft.com/office/drawing/2014/main" xmlns="" id="{44186AA8-442D-4193-B345-C348F99557C8}"/>
                  </a:ext>
                </a:extLst>
              </p:cNvPr>
              <p:cNvSpPr>
                <a:spLocks noGrp="1" noRot="1" noChangeAspect="1" noMove="1" noResize="1" noEditPoints="1" noAdjustHandles="1" noChangeArrowheads="1" noChangeShapeType="1" noTextEdit="1"/>
              </p:cNvSpPr>
              <p:nvPr>
                <p:ph idx="1"/>
              </p:nvPr>
            </p:nvSpPr>
            <p:spPr>
              <a:xfrm>
                <a:off x="179512" y="980728"/>
                <a:ext cx="8784976" cy="5688632"/>
              </a:xfrm>
              <a:blipFill rotWithShape="1">
                <a:blip r:embed="rId2"/>
                <a:stretch>
                  <a:fillRect l="-832" t="-1286" r="-902" b="-965"/>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229924245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79475D9D-81FB-4DBA-AED3-782A2D811D3D}"/>
                  </a:ext>
                </a:extLst>
              </p:cNvPr>
              <p:cNvSpPr>
                <a:spLocks noGrp="1"/>
              </p:cNvSpPr>
              <p:nvPr>
                <p:ph idx="1"/>
              </p:nvPr>
            </p:nvSpPr>
            <p:spPr>
              <a:xfrm>
                <a:off x="35496" y="1052736"/>
                <a:ext cx="9036496" cy="5805264"/>
              </a:xfrm>
            </p:spPr>
            <p:txBody>
              <a:bodyPr>
                <a:normAutofit lnSpcReduction="10000"/>
              </a:bodyPr>
              <a:lstStyle/>
              <a:p>
                <a:pPr marL="0" indent="0" algn="just">
                  <a:buNone/>
                </a:pPr>
                <a:r>
                  <a:rPr lang="es-CR" sz="2400" dirty="0"/>
                  <a:t>El proceso de optimización tiene la peculiaridad de que solo las observaciones que se encuentran justo en el margen o que lo violan influyen sobre el </a:t>
                </a:r>
                <a:r>
                  <a:rPr lang="es-CR" sz="2400" dirty="0" smtClean="0"/>
                  <a:t>hiperplano (determinan el margen).</a:t>
                </a:r>
              </a:p>
              <a:p>
                <a:pPr marL="0" indent="0" algn="just">
                  <a:buNone/>
                </a:pPr>
                <a:endParaRPr lang="es-CR" sz="2400" dirty="0" smtClean="0"/>
              </a:p>
              <a:p>
                <a:pPr marL="0" indent="0" algn="just">
                  <a:buNone/>
                </a:pPr>
                <a:r>
                  <a:rPr lang="es-CR" sz="2400" dirty="0" smtClean="0"/>
                  <a:t>A </a:t>
                </a:r>
                <a:r>
                  <a:rPr lang="es-CR" sz="2400" dirty="0"/>
                  <a:t>estas observaciones se les conoce como vectores soporte y son las que definen el clasificador obtenido. Esta es la razón por la que el parámetro </a:t>
                </a:r>
                <a:r>
                  <a:rPr lang="es-CR" sz="2400" b="1" dirty="0"/>
                  <a:t> </a:t>
                </a:r>
                <a14:m>
                  <m:oMath xmlns:m="http://schemas.openxmlformats.org/officeDocument/2006/math">
                    <m:r>
                      <a:rPr lang="es-CR" sz="2400" b="1" i="1">
                        <a:latin typeface="Cambria Math"/>
                      </a:rPr>
                      <m:t>𝑪</m:t>
                    </m:r>
                    <m:r>
                      <a:rPr lang="es-CR" sz="2400" b="1" i="1">
                        <a:latin typeface="Cambria Math"/>
                      </a:rPr>
                      <m:t> </m:t>
                    </m:r>
                  </m:oMath>
                </a14:m>
                <a:r>
                  <a:rPr lang="es-CR" sz="2400" dirty="0"/>
                  <a:t> controla el balance entre </a:t>
                </a:r>
                <a:r>
                  <a:rPr lang="es-CR" sz="2400" i="1" dirty="0" smtClean="0"/>
                  <a:t>el sesgo</a:t>
                </a:r>
                <a:r>
                  <a:rPr lang="es-CR" sz="2400" dirty="0"/>
                  <a:t> y varianza</a:t>
                </a:r>
                <a:r>
                  <a:rPr lang="es-CR" sz="2400" dirty="0" smtClean="0"/>
                  <a:t>.</a:t>
                </a:r>
              </a:p>
              <a:p>
                <a:pPr marL="0" indent="0" algn="just">
                  <a:buNone/>
                </a:pPr>
                <a:endParaRPr lang="es-CR" sz="2400" dirty="0" smtClean="0"/>
              </a:p>
              <a:p>
                <a:pPr marL="0" indent="0" algn="just">
                  <a:buNone/>
                </a:pPr>
                <a:r>
                  <a:rPr lang="es-CR" sz="2400" dirty="0" smtClean="0"/>
                  <a:t>Cuando </a:t>
                </a:r>
                <a:r>
                  <a:rPr lang="es-CR" sz="2400" dirty="0"/>
                  <a:t>el valor de </a:t>
                </a:r>
                <a:r>
                  <a:rPr lang="es-CR" sz="2400" b="1" dirty="0"/>
                  <a:t> </a:t>
                </a:r>
                <a14:m>
                  <m:oMath xmlns:m="http://schemas.openxmlformats.org/officeDocument/2006/math">
                    <m:r>
                      <a:rPr lang="es-CR" sz="2400" b="1" i="1">
                        <a:latin typeface="Cambria Math"/>
                      </a:rPr>
                      <m:t>𝑪</m:t>
                    </m:r>
                    <m:r>
                      <a:rPr lang="es-CR" sz="2400" b="1" i="1">
                        <a:latin typeface="Cambria Math"/>
                      </a:rPr>
                      <m:t> </m:t>
                    </m:r>
                  </m:oMath>
                </a14:m>
                <a:r>
                  <a:rPr lang="es-CR" sz="2400" dirty="0"/>
                  <a:t> es pequeño, el </a:t>
                </a:r>
                <a:r>
                  <a:rPr lang="es-CR" sz="2400" dirty="0" smtClean="0"/>
                  <a:t>margen </a:t>
                </a:r>
                <a:r>
                  <a:rPr lang="es-CR" sz="2400" dirty="0"/>
                  <a:t>es más ancho, y más observaciones violan el margen, convirtiéndose en vectores soporte. El hiperplano está, por lo tanto, sustentado por más observaciones, lo que aumenta el </a:t>
                </a:r>
                <a:r>
                  <a:rPr lang="es-CR" sz="2400" i="1" dirty="0" err="1"/>
                  <a:t>bias</a:t>
                </a:r>
                <a:r>
                  <a:rPr lang="es-CR" sz="2400" dirty="0"/>
                  <a:t> pero reduce la varianza. </a:t>
                </a:r>
                <a:endParaRPr lang="es-CR" sz="2400" dirty="0" smtClean="0"/>
              </a:p>
              <a:p>
                <a:pPr marL="0" indent="0" algn="just">
                  <a:buNone/>
                </a:pPr>
                <a:endParaRPr lang="es-CR" sz="2400" dirty="0" smtClean="0"/>
              </a:p>
              <a:p>
                <a:pPr marL="0" indent="0" algn="just">
                  <a:buNone/>
                </a:pPr>
                <a:r>
                  <a:rPr lang="es-CR" sz="2400" dirty="0" smtClean="0"/>
                  <a:t>Cuando </a:t>
                </a:r>
                <a:r>
                  <a:rPr lang="es-CR" sz="2400" dirty="0"/>
                  <a:t>mayor es el valor de </a:t>
                </a:r>
                <a:r>
                  <a:rPr lang="es-CR" sz="2400" b="1" dirty="0"/>
                  <a:t> </a:t>
                </a:r>
                <a14:m>
                  <m:oMath xmlns:m="http://schemas.openxmlformats.org/officeDocument/2006/math">
                    <m:r>
                      <a:rPr lang="es-CR" sz="2400" b="1" i="1">
                        <a:latin typeface="Cambria Math"/>
                      </a:rPr>
                      <m:t>𝑪</m:t>
                    </m:r>
                  </m:oMath>
                </a14:m>
                <a:r>
                  <a:rPr lang="es-CR" sz="2400" dirty="0"/>
                  <a:t>, menor el margen, menos observaciones serán vectores soporte y el clasificador resultante tendrá menor </a:t>
                </a:r>
                <a:r>
                  <a:rPr lang="es-CR" sz="2400" i="1" dirty="0" err="1"/>
                  <a:t>bias</a:t>
                </a:r>
                <a:r>
                  <a:rPr lang="es-CR" sz="2400" dirty="0"/>
                  <a:t> pero mayor varianza.</a:t>
                </a:r>
                <a:endParaRPr lang="en-US" sz="2400" dirty="0"/>
              </a:p>
            </p:txBody>
          </p:sp>
        </mc:Choice>
        <mc:Fallback>
          <p:sp>
            <p:nvSpPr>
              <p:cNvPr id="3" name="Content Placeholder 2">
                <a:extLst>
                  <a:ext uri="{FF2B5EF4-FFF2-40B4-BE49-F238E27FC236}">
                    <a16:creationId xmlns:a16="http://schemas.microsoft.com/office/drawing/2014/main" xmlns="" id="{79475D9D-81FB-4DBA-AED3-782A2D811D3D}"/>
                  </a:ext>
                </a:extLst>
              </p:cNvPr>
              <p:cNvSpPr>
                <a:spLocks noGrp="1" noRot="1" noChangeAspect="1" noMove="1" noResize="1" noEditPoints="1" noAdjustHandles="1" noChangeArrowheads="1" noChangeShapeType="1" noTextEdit="1"/>
              </p:cNvSpPr>
              <p:nvPr>
                <p:ph idx="1"/>
              </p:nvPr>
            </p:nvSpPr>
            <p:spPr>
              <a:xfrm>
                <a:off x="35496" y="1052736"/>
                <a:ext cx="9036496" cy="5805264"/>
              </a:xfrm>
              <a:blipFill rotWithShape="1">
                <a:blip r:embed="rId2"/>
                <a:stretch>
                  <a:fillRect l="-1080" t="-1471" r="-1012" b="-2311"/>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131685418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A23412-8514-4BD1-AE5E-5FDA0EF5C696}"/>
              </a:ext>
            </a:extLst>
          </p:cNvPr>
          <p:cNvSpPr>
            <a:spLocks noGrp="1"/>
          </p:cNvSpPr>
          <p:nvPr>
            <p:ph idx="1"/>
          </p:nvPr>
        </p:nvSpPr>
        <p:spPr>
          <a:xfrm>
            <a:off x="107504" y="1196752"/>
            <a:ext cx="8928992" cy="5544616"/>
          </a:xfrm>
        </p:spPr>
        <p:txBody>
          <a:bodyPr>
            <a:normAutofit/>
          </a:bodyPr>
          <a:lstStyle/>
          <a:p>
            <a:pPr marL="0" indent="0" algn="just">
              <a:buNone/>
            </a:pPr>
            <a:r>
              <a:rPr lang="es-CR" sz="2400" dirty="0"/>
              <a:t>Otra propiedad importante que deriva de que el hiperplano dependa únicamente de una pequeña proporción de observaciones (vectores soporte), es su robustez frente a observaciones muy alejadas del hiperplano</a:t>
            </a:r>
            <a:r>
              <a:rPr lang="es-CR" sz="2400" dirty="0" smtClean="0"/>
              <a:t>.</a:t>
            </a:r>
          </a:p>
          <a:p>
            <a:pPr marL="0" indent="0" algn="just">
              <a:buNone/>
            </a:pPr>
            <a:endParaRPr lang="es-CR" sz="2400" dirty="0"/>
          </a:p>
          <a:p>
            <a:pPr marL="0" indent="0" algn="just">
              <a:buNone/>
            </a:pPr>
            <a:r>
              <a:rPr lang="es-CR" sz="2400" dirty="0" smtClean="0"/>
              <a:t>Esto </a:t>
            </a:r>
            <a:r>
              <a:rPr lang="es-CR" sz="2400" dirty="0"/>
              <a:t>hace al método de </a:t>
            </a:r>
            <a:r>
              <a:rPr lang="es-CR" sz="2400" i="1" dirty="0"/>
              <a:t>clasificación vector soporte</a:t>
            </a:r>
            <a:r>
              <a:rPr lang="es-CR" sz="2400" dirty="0"/>
              <a:t> distinto a otros métodos tales como </a:t>
            </a:r>
            <a:r>
              <a:rPr lang="es-CR" sz="2400" i="1" dirty="0"/>
              <a:t>Linear </a:t>
            </a:r>
            <a:r>
              <a:rPr lang="es-CR" sz="2400" i="1" dirty="0" err="1"/>
              <a:t>Discrimiant</a:t>
            </a:r>
            <a:r>
              <a:rPr lang="es-CR" sz="2400" i="1" dirty="0"/>
              <a:t> </a:t>
            </a:r>
            <a:r>
              <a:rPr lang="es-CR" sz="2400" i="1" dirty="0" err="1"/>
              <a:t>Analysis</a:t>
            </a:r>
            <a:r>
              <a:rPr lang="es-CR" sz="2400" i="1" dirty="0"/>
              <a:t> (LDA)</a:t>
            </a:r>
            <a:r>
              <a:rPr lang="es-CR" sz="2400" dirty="0"/>
              <a:t>, donde la regla de clasificación depende de la media </a:t>
            </a:r>
            <a:r>
              <a:rPr lang="es-CR" sz="2400" dirty="0" smtClean="0"/>
              <a:t>de </a:t>
            </a:r>
            <a:r>
              <a:rPr lang="es-CR" sz="2400" dirty="0"/>
              <a:t>todas las </a:t>
            </a:r>
            <a:r>
              <a:rPr lang="es-CR" sz="2400" dirty="0" smtClean="0"/>
              <a:t>observaciones.</a:t>
            </a:r>
          </a:p>
          <a:p>
            <a:pPr marL="0" indent="0" algn="just">
              <a:buNone/>
            </a:pPr>
            <a:endParaRPr lang="es-CR" sz="2400" dirty="0"/>
          </a:p>
          <a:p>
            <a:pPr marL="0" indent="0" algn="just">
              <a:buNone/>
            </a:pPr>
            <a:r>
              <a:rPr lang="es-CR" sz="2400" dirty="0" smtClean="0"/>
              <a:t>¿Es correcto entonces suponer un método que no se base en todas las observaciones? Esta es una de las tantas peculiaridades de la presente técnica… </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93704729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6B58DA-A64E-42ED-9B5D-B2AE127A6D91}"/>
              </a:ext>
            </a:extLst>
          </p:cNvPr>
          <p:cNvSpPr>
            <a:spLocks noGrp="1"/>
          </p:cNvSpPr>
          <p:nvPr>
            <p:ph idx="1"/>
          </p:nvPr>
        </p:nvSpPr>
        <p:spPr>
          <a:xfrm>
            <a:off x="107504" y="980728"/>
            <a:ext cx="8928992" cy="5616624"/>
          </a:xfrm>
        </p:spPr>
        <p:txBody>
          <a:bodyPr>
            <a:normAutofit/>
          </a:bodyPr>
          <a:lstStyle/>
          <a:p>
            <a:pPr marL="0" indent="0">
              <a:buNone/>
            </a:pPr>
            <a:r>
              <a:rPr lang="en-US" sz="2800" dirty="0" err="1" smtClean="0"/>
              <a:t>Mostremos</a:t>
            </a:r>
            <a:r>
              <a:rPr lang="en-US" sz="2800" dirty="0" smtClean="0"/>
              <a:t> el </a:t>
            </a:r>
            <a:r>
              <a:rPr lang="en-US" sz="2800" dirty="0" err="1" smtClean="0"/>
              <a:t>uso</a:t>
            </a:r>
            <a:r>
              <a:rPr lang="en-US" sz="2800" dirty="0" smtClean="0"/>
              <a:t> de </a:t>
            </a:r>
            <a:r>
              <a:rPr lang="en-US" sz="2800" dirty="0" err="1" smtClean="0"/>
              <a:t>los</a:t>
            </a:r>
            <a:r>
              <a:rPr lang="en-US" sz="2800" dirty="0" smtClean="0"/>
              <a:t> Support Vector Classifier </a:t>
            </a:r>
            <a:r>
              <a:rPr lang="en-US" sz="2800" dirty="0" err="1" smtClean="0"/>
              <a:t>en</a:t>
            </a:r>
            <a:r>
              <a:rPr lang="en-US" sz="2800" dirty="0" smtClean="0"/>
              <a:t> </a:t>
            </a:r>
            <a:r>
              <a:rPr lang="en-US" sz="2800" dirty="0" err="1" smtClean="0"/>
              <a:t>una</a:t>
            </a:r>
            <a:r>
              <a:rPr lang="en-US" sz="2800" dirty="0" smtClean="0"/>
              <a:t> </a:t>
            </a:r>
            <a:r>
              <a:rPr lang="en-US" sz="2800" dirty="0" err="1" smtClean="0"/>
              <a:t>clasificación</a:t>
            </a:r>
            <a:r>
              <a:rPr lang="en-US" sz="2800" dirty="0" smtClean="0"/>
              <a:t> </a:t>
            </a:r>
            <a:r>
              <a:rPr lang="en-US" sz="2800" dirty="0" err="1" smtClean="0"/>
              <a:t>binaria</a:t>
            </a:r>
            <a:r>
              <a:rPr lang="en-US" sz="2800" dirty="0" smtClean="0"/>
              <a:t>. </a:t>
            </a:r>
            <a:r>
              <a:rPr lang="en-US" sz="2800" dirty="0" smtClean="0"/>
              <a:t>Se </a:t>
            </a:r>
            <a:r>
              <a:rPr lang="en-US" sz="2800" dirty="0" err="1" smtClean="0"/>
              <a:t>emplea</a:t>
            </a:r>
            <a:r>
              <a:rPr lang="en-US" sz="2800" dirty="0" smtClean="0"/>
              <a:t> la </a:t>
            </a:r>
            <a:r>
              <a:rPr lang="en-US" sz="2800" dirty="0" err="1" smtClean="0"/>
              <a:t>función</a:t>
            </a:r>
            <a:r>
              <a:rPr lang="en-US" sz="2800" dirty="0" smtClean="0"/>
              <a:t> </a:t>
            </a:r>
            <a:r>
              <a:rPr lang="en-US" sz="2800" dirty="0" err="1" smtClean="0"/>
              <a:t>svm</a:t>
            </a:r>
            <a:r>
              <a:rPr lang="en-US" sz="2800" dirty="0" smtClean="0"/>
              <a:t>() :</a:t>
            </a:r>
            <a:endParaRPr lang="en-US" sz="28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099" y="2056160"/>
            <a:ext cx="6773895"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redondeado"/>
          <p:cNvSpPr/>
          <p:nvPr/>
        </p:nvSpPr>
        <p:spPr>
          <a:xfrm>
            <a:off x="395536" y="3789040"/>
            <a:ext cx="223224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400" dirty="0" err="1" smtClean="0"/>
              <a:t>type</a:t>
            </a:r>
            <a:endParaRPr lang="es-CR" dirty="0"/>
          </a:p>
        </p:txBody>
      </p:sp>
      <p:sp>
        <p:nvSpPr>
          <p:cNvPr id="7" name="6 Rectángulo redondeado"/>
          <p:cNvSpPr/>
          <p:nvPr/>
        </p:nvSpPr>
        <p:spPr>
          <a:xfrm>
            <a:off x="6041098" y="3789040"/>
            <a:ext cx="223224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400" dirty="0" err="1" smtClean="0"/>
              <a:t>type</a:t>
            </a:r>
            <a:endParaRPr lang="es-CR"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19" y="4437112"/>
            <a:ext cx="3568106"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099" y="4469634"/>
            <a:ext cx="3520343" cy="1926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672173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BBE616AF-EFEE-45AE-A60D-3D646F29CE0E}"/>
                  </a:ext>
                </a:extLst>
              </p:cNvPr>
              <p:cNvSpPr>
                <a:spLocks noGrp="1"/>
              </p:cNvSpPr>
              <p:nvPr>
                <p:ph idx="1"/>
              </p:nvPr>
            </p:nvSpPr>
            <p:spPr>
              <a:xfrm>
                <a:off x="179512" y="1124744"/>
                <a:ext cx="8784976" cy="5616624"/>
              </a:xfrm>
            </p:spPr>
            <p:txBody>
              <a:bodyPr>
                <a:normAutofit/>
              </a:bodyPr>
              <a:lstStyle/>
              <a:p>
                <a:pPr algn="just"/>
                <a:r>
                  <a:rPr lang="es-CR" sz="2400" dirty="0"/>
                  <a:t>Esta función ajusta </a:t>
                </a:r>
                <a:r>
                  <a:rPr lang="es-CR" sz="2400" i="1" dirty="0" err="1"/>
                  <a:t>Support</a:t>
                </a:r>
                <a:r>
                  <a:rPr lang="es-CR" sz="2400" i="1" dirty="0"/>
                  <a:t> Vector </a:t>
                </a:r>
                <a:r>
                  <a:rPr lang="es-CR" sz="2400" i="1" dirty="0" err="1"/>
                  <a:t>Classifier</a:t>
                </a:r>
                <a:r>
                  <a:rPr lang="es-CR" sz="2400" dirty="0"/>
                  <a:t> si se le especifica el </a:t>
                </a:r>
                <a:r>
                  <a:rPr lang="es-CR" sz="2400" dirty="0" smtClean="0"/>
                  <a:t>argumento </a:t>
                </a:r>
                <a:r>
                  <a:rPr lang="es-CR" sz="2400" dirty="0" err="1"/>
                  <a:t>kernel</a:t>
                </a:r>
                <a:r>
                  <a:rPr lang="es-CR" sz="2400" dirty="0"/>
                  <a:t>="</a:t>
                </a:r>
                <a:r>
                  <a:rPr lang="es-CR" sz="2400" dirty="0" smtClean="0"/>
                  <a:t>linear“, </a:t>
                </a:r>
                <a:r>
                  <a:rPr lang="es-CR" sz="2400" dirty="0"/>
                  <a:t> (como se describe más adelante, el método de </a:t>
                </a:r>
                <a:r>
                  <a:rPr lang="es-CR" sz="2400" i="1" dirty="0" err="1"/>
                  <a:t>Support</a:t>
                </a:r>
                <a:r>
                  <a:rPr lang="es-CR" sz="2400" i="1" dirty="0"/>
                  <a:t> Vector Machines</a:t>
                </a:r>
                <a:r>
                  <a:rPr lang="es-CR" sz="2400" dirty="0"/>
                  <a:t> es equivalente al </a:t>
                </a:r>
                <a:r>
                  <a:rPr lang="es-CR" sz="2400" i="1" dirty="0" err="1"/>
                  <a:t>Support</a:t>
                </a:r>
                <a:r>
                  <a:rPr lang="es-CR" sz="2400" i="1" dirty="0"/>
                  <a:t> Vector </a:t>
                </a:r>
                <a:r>
                  <a:rPr lang="es-CR" sz="2400" i="1" dirty="0" err="1"/>
                  <a:t>Classifier</a:t>
                </a:r>
                <a:r>
                  <a:rPr lang="es-CR" sz="2400" dirty="0" err="1"/>
                  <a:t>cuando</a:t>
                </a:r>
                <a:r>
                  <a:rPr lang="es-CR" sz="2400" dirty="0"/>
                  <a:t> el </a:t>
                </a:r>
                <a:r>
                  <a:rPr lang="es-CR" sz="2400" dirty="0" err="1"/>
                  <a:t>kernel</a:t>
                </a:r>
                <a:r>
                  <a:rPr lang="es-CR" sz="2400" dirty="0"/>
                  <a:t> utilizado es lineal</a:t>
                </a:r>
                <a:r>
                  <a:rPr lang="es-CR" sz="2400" dirty="0" smtClean="0"/>
                  <a:t>).</a:t>
                </a:r>
              </a:p>
              <a:p>
                <a:pPr algn="just"/>
                <a:endParaRPr lang="es-CR" sz="2400" dirty="0"/>
              </a:p>
              <a:p>
                <a:pPr algn="just"/>
                <a:r>
                  <a:rPr lang="es-CR" sz="2400" dirty="0" smtClean="0"/>
                  <a:t> </a:t>
                </a:r>
                <a:r>
                  <a:rPr lang="es-CR" sz="2400" dirty="0"/>
                  <a:t>El argumento </a:t>
                </a:r>
                <a:r>
                  <a:rPr lang="es-CR" sz="2400" dirty="0" err="1"/>
                  <a:t>cost</a:t>
                </a:r>
                <a:r>
                  <a:rPr lang="es-CR" sz="2400" dirty="0"/>
                  <a:t> determina la penalización aplicada por violar el margen, es el nombre que emplea esta función para el </a:t>
                </a:r>
                <a:r>
                  <a:rPr lang="es-CR" sz="2400" dirty="0" err="1" smtClean="0"/>
                  <a:t>hiperparámetro</a:t>
                </a:r>
                <a:r>
                  <a:rPr lang="es-CR" sz="2400" b="1" dirty="0"/>
                  <a:t> </a:t>
                </a:r>
                <a14:m>
                  <m:oMath xmlns:m="http://schemas.openxmlformats.org/officeDocument/2006/math">
                    <m:r>
                      <a:rPr lang="es-CR" sz="2400" b="1" i="1">
                        <a:latin typeface="Cambria Math"/>
                      </a:rPr>
                      <m:t>𝑪</m:t>
                    </m:r>
                  </m:oMath>
                </a14:m>
                <a:r>
                  <a:rPr lang="es-CR" sz="2400" dirty="0" smtClean="0"/>
                  <a:t>. </a:t>
                </a:r>
                <a:endParaRPr lang="en-US" sz="2400" dirty="0"/>
              </a:p>
            </p:txBody>
          </p:sp>
        </mc:Choice>
        <mc:Fallback>
          <p:sp>
            <p:nvSpPr>
              <p:cNvPr id="3" name="Content Placeholder 2">
                <a:extLst>
                  <a:ext uri="{FF2B5EF4-FFF2-40B4-BE49-F238E27FC236}">
                    <a16:creationId xmlns:a16="http://schemas.microsoft.com/office/drawing/2014/main" xmlns="" id="{BBE616AF-EFEE-45AE-A60D-3D646F29CE0E}"/>
                  </a:ext>
                </a:extLst>
              </p:cNvPr>
              <p:cNvSpPr>
                <a:spLocks noGrp="1" noRot="1" noChangeAspect="1" noMove="1" noResize="1" noEditPoints="1" noAdjustHandles="1" noChangeArrowheads="1" noChangeShapeType="1" noTextEdit="1"/>
              </p:cNvSpPr>
              <p:nvPr>
                <p:ph idx="1"/>
              </p:nvPr>
            </p:nvSpPr>
            <p:spPr>
              <a:xfrm>
                <a:off x="179512" y="1124744"/>
                <a:ext cx="8784976" cy="5616624"/>
              </a:xfrm>
              <a:blipFill rotWithShape="1">
                <a:blip r:embed="rId2"/>
                <a:stretch>
                  <a:fillRect l="-902" t="-869" r="-1040"/>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spTree>
    <p:extLst>
      <p:ext uri="{BB962C8B-B14F-4D97-AF65-F5344CB8AC3E}">
        <p14:creationId xmlns:p14="http://schemas.microsoft.com/office/powerpoint/2010/main" val="49811314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79" y="1070200"/>
            <a:ext cx="864096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501007"/>
            <a:ext cx="3114675"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0364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2760BF4-84E5-4D89-B090-C8D166C1D3EF}"/>
              </a:ext>
            </a:extLst>
          </p:cNvPr>
          <p:cNvSpPr>
            <a:spLocks noGrp="1"/>
          </p:cNvSpPr>
          <p:nvPr>
            <p:ph idx="1"/>
          </p:nvPr>
        </p:nvSpPr>
        <p:spPr>
          <a:xfrm>
            <a:off x="35496" y="1124744"/>
            <a:ext cx="9036496" cy="5616624"/>
          </a:xfrm>
        </p:spPr>
        <p:txBody>
          <a:bodyPr>
            <a:normAutofit lnSpcReduction="10000"/>
          </a:bodyPr>
          <a:lstStyle/>
          <a:p>
            <a:pPr marL="0" indent="0" algn="just">
              <a:buNone/>
            </a:pPr>
            <a:r>
              <a:rPr lang="es-CR" sz="2400" dirty="0"/>
              <a:t>La representación gráfica de los datos muestra que los grupos </a:t>
            </a:r>
            <a:r>
              <a:rPr lang="es-CR" sz="2400" b="1" dirty="0"/>
              <a:t>no</a:t>
            </a:r>
            <a:r>
              <a:rPr lang="es-CR" sz="2400" dirty="0"/>
              <a:t> son linealmente </a:t>
            </a:r>
            <a:r>
              <a:rPr lang="es-CR" sz="2400" dirty="0" smtClean="0"/>
              <a:t>separables. La </a:t>
            </a:r>
            <a:r>
              <a:rPr lang="es-CR" sz="2400" dirty="0"/>
              <a:t>función </a:t>
            </a:r>
            <a:r>
              <a:rPr lang="es-CR" sz="2400" dirty="0" err="1"/>
              <a:t>svm</a:t>
            </a:r>
            <a:r>
              <a:rPr lang="es-CR" sz="2400" dirty="0"/>
              <a:t>() identifica automáticamente si se trata de un problema de clasificación, la variable respuesta es de tipo factor, o de regresión, la variable respuesta es tipo numérico</a:t>
            </a:r>
            <a:r>
              <a:rPr lang="es-CR" sz="2400" dirty="0" smtClean="0"/>
              <a:t>.</a:t>
            </a:r>
          </a:p>
          <a:p>
            <a:pPr marL="0" indent="0" algn="just">
              <a:buNone/>
            </a:pPr>
            <a:endParaRPr lang="es-CR" sz="2400" dirty="0"/>
          </a:p>
          <a:p>
            <a:pPr marL="0" indent="0" algn="just">
              <a:buNone/>
            </a:pPr>
            <a:endParaRPr lang="es-CR" sz="2400" dirty="0" smtClean="0"/>
          </a:p>
          <a:p>
            <a:pPr marL="0" indent="0" algn="just">
              <a:buNone/>
            </a:pPr>
            <a:endParaRPr lang="es-CR" sz="2400" dirty="0"/>
          </a:p>
          <a:p>
            <a:pPr marL="0" indent="0" algn="just">
              <a:buNone/>
            </a:pPr>
            <a:endParaRPr lang="es-CR" sz="2400" dirty="0" smtClean="0"/>
          </a:p>
          <a:p>
            <a:pPr marL="0" indent="0" algn="just">
              <a:buNone/>
            </a:pPr>
            <a:endParaRPr lang="es-CR" sz="2400" dirty="0"/>
          </a:p>
          <a:p>
            <a:pPr marL="0" indent="0" algn="just">
              <a:buNone/>
            </a:pPr>
            <a:r>
              <a:rPr lang="es-CR" sz="2400" dirty="0" smtClean="0"/>
              <a:t>En </a:t>
            </a:r>
            <a:r>
              <a:rPr lang="es-CR" sz="2400" dirty="0"/>
              <a:t>este caso, ambos predictores (X1, X2) tienen la misma escala por lo que no es necesario estandarizarlos. En aquellas situaciones en las que las escalas son distintas, sí hay que estandarizarlos, de lo contrario, los predictores de mayor magnitud eclipsarán a los de menor </a:t>
            </a:r>
            <a:r>
              <a:rPr lang="es-CR" sz="2400" dirty="0" smtClean="0"/>
              <a:t>magnitud. El</a:t>
            </a:r>
            <a:r>
              <a:rPr lang="es-CR" sz="2400" dirty="0"/>
              <a:t> </a:t>
            </a:r>
            <a:r>
              <a:rPr lang="es-CR" sz="2400" dirty="0" err="1"/>
              <a:t>summary</a:t>
            </a:r>
            <a:r>
              <a:rPr lang="es-CR" sz="2400" dirty="0"/>
              <a:t> del modelo muestra que hay un total de 6 vectores soporte, 3 pertenecen a una clase y 3 a la otra</a:t>
            </a:r>
            <a:r>
              <a:rPr lang="es-CR" sz="2400" dirty="0" smtClean="0"/>
              <a:t>.</a:t>
            </a:r>
            <a:endParaRPr lang="es-CR"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50604"/>
            <a:ext cx="65151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77612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08320"/>
            <a:ext cx="6912768" cy="541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62112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716A9A-A265-41D8-AE36-9DB0CB188D51}"/>
              </a:ext>
            </a:extLst>
          </p:cNvPr>
          <p:cNvSpPr>
            <a:spLocks noGrp="1"/>
          </p:cNvSpPr>
          <p:nvPr>
            <p:ph idx="1"/>
          </p:nvPr>
        </p:nvSpPr>
        <p:spPr>
          <a:xfrm>
            <a:off x="107504" y="980728"/>
            <a:ext cx="8928992" cy="5805263"/>
          </a:xfrm>
        </p:spPr>
        <p:txBody>
          <a:bodyPr>
            <a:normAutofit/>
          </a:bodyPr>
          <a:lstStyle/>
          <a:p>
            <a:pPr marL="0" indent="0">
              <a:buNone/>
            </a:pPr>
            <a:r>
              <a:rPr lang="en-US" sz="2400" dirty="0" err="1" smtClean="0"/>
              <a:t>Veamos</a:t>
            </a:r>
            <a:r>
              <a:rPr lang="en-US" sz="2400" dirty="0" smtClean="0"/>
              <a:t> la </a:t>
            </a:r>
            <a:r>
              <a:rPr lang="en-US" sz="2400" dirty="0" err="1" smtClean="0"/>
              <a:t>estimación</a:t>
            </a:r>
            <a:r>
              <a:rPr lang="en-US" sz="2400" dirty="0" smtClean="0"/>
              <a:t> del SVC para el </a:t>
            </a:r>
            <a:r>
              <a:rPr lang="en-US" sz="2400" dirty="0" err="1" smtClean="0"/>
              <a:t>presente</a:t>
            </a:r>
            <a:r>
              <a:rPr lang="en-US" sz="2400" dirty="0" smtClean="0"/>
              <a:t> </a:t>
            </a:r>
            <a:r>
              <a:rPr lang="en-US" sz="2400" dirty="0" err="1" smtClean="0"/>
              <a:t>caso</a:t>
            </a: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lgn="just">
              <a:buNone/>
            </a:pPr>
            <a:r>
              <a:rPr lang="es-CR" sz="2400" dirty="0" smtClean="0"/>
              <a:t>En </a:t>
            </a:r>
            <a:r>
              <a:rPr lang="es-CR" sz="2400" dirty="0"/>
              <a:t>el ajuste anterior se ha empleado un valor del </a:t>
            </a:r>
            <a:r>
              <a:rPr lang="es-CR" sz="2400" dirty="0" err="1"/>
              <a:t>hiperparámetro</a:t>
            </a:r>
            <a:r>
              <a:rPr lang="es-CR" sz="2400" dirty="0"/>
              <a:t> de penalización </a:t>
            </a:r>
            <a:r>
              <a:rPr lang="es-CR" sz="2400" dirty="0" err="1"/>
              <a:t>cost</a:t>
            </a:r>
            <a:r>
              <a:rPr lang="es-CR" sz="2400" dirty="0"/>
              <a:t> = 10</a:t>
            </a:r>
            <a:r>
              <a:rPr lang="es-CR" sz="2400" dirty="0"/>
              <a:t>. Este </a:t>
            </a:r>
            <a:r>
              <a:rPr lang="es-CR" sz="2400" dirty="0" err="1"/>
              <a:t>hiperparámetro</a:t>
            </a:r>
            <a:r>
              <a:rPr lang="es-CR" sz="2400" dirty="0"/>
              <a:t> determina el balance </a:t>
            </a:r>
            <a:r>
              <a:rPr lang="es-CR" sz="2400" dirty="0" smtClean="0"/>
              <a:t>sesgo-varianza </a:t>
            </a:r>
            <a:r>
              <a:rPr lang="es-CR" sz="2400" dirty="0"/>
              <a:t>y por lo tanto, es crítico para la capacidad predictiva del modelo. </a:t>
            </a:r>
            <a:r>
              <a:rPr lang="es-CR" sz="2400" dirty="0" smtClean="0"/>
              <a:t>Utilicemos la función tune() para hallar el mejor costo. </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566986"/>
            <a:ext cx="3384376" cy="3374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71314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73882"/>
            <a:ext cx="74866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53" y="2132856"/>
            <a:ext cx="3686175"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961531"/>
            <a:ext cx="44862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223404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3DD55CE-4D91-4AAF-A708-D9B82F21AC07}"/>
              </a:ext>
            </a:extLst>
          </p:cNvPr>
          <p:cNvSpPr>
            <a:spLocks noGrp="1"/>
          </p:cNvSpPr>
          <p:nvPr>
            <p:ph idx="1"/>
          </p:nvPr>
        </p:nvSpPr>
        <p:spPr>
          <a:xfrm>
            <a:off x="107504" y="908720"/>
            <a:ext cx="8928991" cy="4525963"/>
          </a:xfrm>
        </p:spPr>
        <p:txBody>
          <a:bodyPr>
            <a:normAutofit/>
          </a:bodyPr>
          <a:lstStyle/>
          <a:p>
            <a:pPr marL="0" indent="0" algn="ctr">
              <a:buNone/>
            </a:pPr>
            <a:r>
              <a:rPr lang="es-CR" sz="2400" dirty="0"/>
              <a:t>Antes de empezar, ¿qué creemos que entendemos por </a:t>
            </a:r>
            <a:r>
              <a:rPr lang="es-CR" sz="2400" b="1" i="1" dirty="0"/>
              <a:t>Máquinas de Vector Soporte</a:t>
            </a:r>
            <a:r>
              <a:rPr lang="es-CR" sz="2400" dirty="0"/>
              <a:t> ?</a:t>
            </a:r>
            <a:endParaRPr lang="en-US" sz="2400" dirty="0"/>
          </a:p>
        </p:txBody>
      </p:sp>
      <p:sp>
        <p:nvSpPr>
          <p:cNvPr id="4" name="Título 1">
            <a:extLst>
              <a:ext uri="{FF2B5EF4-FFF2-40B4-BE49-F238E27FC236}">
                <a16:creationId xmlns:a16="http://schemas.microsoft.com/office/drawing/2014/main" xmlns="" id="{0478084A-04F9-4540-9242-C2C3A873889E}"/>
              </a:ext>
            </a:extLst>
          </p:cNvPr>
          <p:cNvSpPr>
            <a:spLocks noGrp="1"/>
          </p:cNvSpPr>
          <p:nvPr>
            <p:ph type="title"/>
          </p:nvPr>
        </p:nvSpPr>
        <p:spPr>
          <a:xfrm>
            <a:off x="251520" y="116632"/>
            <a:ext cx="8640960" cy="615205"/>
          </a:xfrm>
        </p:spPr>
        <p:txBody>
          <a:bodyPr>
            <a:normAutofit fontScale="90000"/>
          </a:bodyPr>
          <a:lstStyle/>
          <a:p>
            <a:pPr algn="ctr"/>
            <a:r>
              <a:rPr lang="es-CR" dirty="0"/>
              <a:t>Preámbulo</a:t>
            </a:r>
          </a:p>
        </p:txBody>
      </p:sp>
      <p:pic>
        <p:nvPicPr>
          <p:cNvPr id="2050" name="Picture 2" descr="Resultado de imagen para question">
            <a:extLst>
              <a:ext uri="{FF2B5EF4-FFF2-40B4-BE49-F238E27FC236}">
                <a16:creationId xmlns:a16="http://schemas.microsoft.com/office/drawing/2014/main" xmlns="" id="{E95B15C0-7351-438F-B3AC-06C2710D24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752" y="2132856"/>
            <a:ext cx="6750495" cy="445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858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CC8C84D-A0FD-4616-BC14-F5541EC94FAE}"/>
              </a:ext>
            </a:extLst>
          </p:cNvPr>
          <p:cNvSpPr>
            <a:spLocks noGrp="1"/>
          </p:cNvSpPr>
          <p:nvPr>
            <p:ph idx="1"/>
          </p:nvPr>
        </p:nvSpPr>
        <p:spPr>
          <a:xfrm>
            <a:off x="0" y="1124744"/>
            <a:ext cx="9144000" cy="5733256"/>
          </a:xfrm>
        </p:spPr>
        <p:txBody>
          <a:bodyPr>
            <a:normAutofit/>
          </a:bodyPr>
          <a:lstStyle/>
          <a:p>
            <a:pPr marL="0" indent="0" algn="just">
              <a:buNone/>
            </a:pPr>
            <a:r>
              <a:rPr lang="es-CR" sz="2400" dirty="0"/>
              <a:t>El proceso de </a:t>
            </a:r>
            <a:r>
              <a:rPr lang="es-CR" sz="2400" i="1" dirty="0" err="1"/>
              <a:t>cross-validation</a:t>
            </a:r>
            <a:r>
              <a:rPr lang="es-CR" sz="2400" dirty="0"/>
              <a:t> muestra que el valor de penalización con el que se consigue menor </a:t>
            </a:r>
            <a:r>
              <a:rPr lang="es-CR" sz="2400" i="1" dirty="0"/>
              <a:t>error </a:t>
            </a:r>
            <a:r>
              <a:rPr lang="es-CR" sz="2400" i="1" dirty="0" err="1"/>
              <a:t>rate</a:t>
            </a:r>
            <a:r>
              <a:rPr lang="es-CR" sz="2400" dirty="0"/>
              <a:t> es 20 o superior. La función </a:t>
            </a:r>
            <a:r>
              <a:rPr lang="es-CR" sz="2400" dirty="0"/>
              <a:t>tune()</a:t>
            </a:r>
            <a:r>
              <a:rPr lang="es-CR" sz="2400" dirty="0"/>
              <a:t> almacena el mejor modelo de entre todos los que se han comparado</a:t>
            </a:r>
            <a:r>
              <a:rPr lang="es-CR" sz="2400" dirty="0" smtClean="0"/>
              <a:t>:</a:t>
            </a:r>
          </a:p>
          <a:p>
            <a:pPr marL="0" indent="0" algn="just">
              <a:buNone/>
            </a:pPr>
            <a:endParaRPr lang="es-CR" sz="2400" dirty="0"/>
          </a:p>
          <a:p>
            <a:pPr marL="0" indent="0" algn="just">
              <a:buNone/>
            </a:pPr>
            <a:r>
              <a:rPr lang="es-CR" sz="2400" dirty="0" smtClean="0"/>
              <a:t/>
            </a:r>
            <a:br>
              <a:rPr lang="es-CR" sz="2400" dirty="0" smtClean="0"/>
            </a:br>
            <a:r>
              <a:rPr lang="es-CR" sz="2400" dirty="0" smtClean="0"/>
              <a:t>Obtenido </a:t>
            </a:r>
            <a:r>
              <a:rPr lang="es-CR" sz="2400" dirty="0"/>
              <a:t>el modelo final, se puede predecir la clase a la que pertenecen nuevas observaciones empleando la función </a:t>
            </a:r>
            <a:r>
              <a:rPr lang="es-CR" sz="2400" dirty="0" err="1"/>
              <a:t>predict</a:t>
            </a:r>
            <a:r>
              <a:rPr lang="es-CR" sz="2400" dirty="0" smtClean="0"/>
              <a:t>().</a:t>
            </a:r>
          </a:p>
          <a:p>
            <a:pPr marL="0" indent="0" algn="just">
              <a:buNone/>
            </a:pPr>
            <a:endParaRPr lang="es-CR" sz="2400" dirty="0"/>
          </a:p>
          <a:p>
            <a:pPr marL="0" indent="0" algn="just">
              <a:buNone/>
            </a:pPr>
            <a:endParaRPr lang="es-CR" sz="2400" dirty="0" smtClean="0"/>
          </a:p>
          <a:p>
            <a:pPr marL="0" indent="0" algn="just">
              <a:buNone/>
            </a:pPr>
            <a:endParaRPr lang="es-CR" sz="2400" dirty="0"/>
          </a:p>
          <a:p>
            <a:pPr marL="0" indent="0" algn="just">
              <a:buNone/>
            </a:pPr>
            <a:endParaRPr lang="es-CR" sz="2400" dirty="0" smtClean="0"/>
          </a:p>
          <a:p>
            <a:pPr marL="0" indent="0" algn="just">
              <a:buNone/>
            </a:pPr>
            <a:r>
              <a:rPr lang="es-CR" sz="2400" dirty="0"/>
              <a:t>18 de las 20 observaciones han sido clasificadas correctamente por el modelo. El test error es del 10 %. </a:t>
            </a:r>
            <a:endParaRPr lang="en-US" sz="2400" dirty="0"/>
          </a:p>
        </p:txBody>
      </p:sp>
      <p:sp>
        <p:nvSpPr>
          <p:cNvPr id="4" name="Title 1">
            <a:extLst>
              <a:ext uri="{FF2B5EF4-FFF2-40B4-BE49-F238E27FC236}">
                <a16:creationId xmlns:a16="http://schemas.microsoft.com/office/drawing/2014/main" xmlns="" id="{C1C9ECF2-807A-4E20-AA54-C7E4680426A4}"/>
              </a:ext>
            </a:extLst>
          </p:cNvPr>
          <p:cNvSpPr>
            <a:spLocks noGrp="1"/>
          </p:cNvSpPr>
          <p:nvPr>
            <p:ph type="title"/>
          </p:nvPr>
        </p:nvSpPr>
        <p:spPr>
          <a:xfrm>
            <a:off x="0" y="130622"/>
            <a:ext cx="9144000" cy="778098"/>
          </a:xfrm>
        </p:spPr>
        <p:txBody>
          <a:bodyPr>
            <a:normAutofit fontScale="90000"/>
          </a:bodyPr>
          <a:lstStyle/>
          <a:p>
            <a:r>
              <a:rPr lang="es-CR" sz="4000" b="1" dirty="0" err="1"/>
              <a:t>Support</a:t>
            </a:r>
            <a:r>
              <a:rPr lang="es-CR" sz="4000" b="1" dirty="0"/>
              <a:t> Vector </a:t>
            </a:r>
            <a:r>
              <a:rPr lang="es-CR" sz="4000" b="1" dirty="0" err="1"/>
              <a:t>Classifier</a:t>
            </a:r>
            <a:r>
              <a:rPr lang="es-CR" sz="4000" b="1" dirty="0"/>
              <a:t> o </a:t>
            </a:r>
            <a:r>
              <a:rPr lang="es-CR" sz="4000" b="1" dirty="0" err="1"/>
              <a:t>Soft</a:t>
            </a:r>
            <a:r>
              <a:rPr lang="es-CR" sz="4000" b="1" dirty="0"/>
              <a:t> </a:t>
            </a:r>
            <a:r>
              <a:rPr lang="es-CR" sz="4000" b="1" dirty="0" err="1"/>
              <a:t>Margin</a:t>
            </a:r>
            <a:r>
              <a:rPr lang="es-CR" sz="4000" b="1" dirty="0"/>
              <a:t> </a:t>
            </a:r>
            <a:r>
              <a:rPr lang="es-CR" sz="4000" b="1" dirty="0" smtClean="0"/>
              <a:t>SVM</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651674"/>
            <a:ext cx="4858770" cy="561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199" y="4437112"/>
            <a:ext cx="3891907" cy="1532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185169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7" name="5 Elipse">
            <a:extLst>
              <a:ext uri="{FF2B5EF4-FFF2-40B4-BE49-F238E27FC236}">
                <a16:creationId xmlns:a16="http://schemas.microsoft.com/office/drawing/2014/main" xmlns="" id="{D8F8DC89-5271-4371-A0E3-29A433D033A5}"/>
              </a:ext>
            </a:extLst>
          </p:cNvPr>
          <p:cNvSpPr/>
          <p:nvPr/>
        </p:nvSpPr>
        <p:spPr>
          <a:xfrm>
            <a:off x="539553"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3</a:t>
            </a:r>
          </a:p>
        </p:txBody>
      </p:sp>
      <p:sp>
        <p:nvSpPr>
          <p:cNvPr id="8" name="6 Elipse">
            <a:extLst>
              <a:ext uri="{FF2B5EF4-FFF2-40B4-BE49-F238E27FC236}">
                <a16:creationId xmlns:a16="http://schemas.microsoft.com/office/drawing/2014/main" xmlns="" id="{560688F9-D0A3-42CA-B12F-60658E947C04}"/>
              </a:ext>
            </a:extLst>
          </p:cNvPr>
          <p:cNvSpPr/>
          <p:nvPr/>
        </p:nvSpPr>
        <p:spPr>
          <a:xfrm>
            <a:off x="4932041"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4</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1" name="10 Rectángulo redondeado">
            <a:extLst>
              <a:ext uri="{FF2B5EF4-FFF2-40B4-BE49-F238E27FC236}">
                <a16:creationId xmlns:a16="http://schemas.microsoft.com/office/drawing/2014/main" xmlns="" id="{F5751BD8-8FC5-44D8-940A-52DA5C79C80A}"/>
              </a:ext>
            </a:extLst>
          </p:cNvPr>
          <p:cNvSpPr/>
          <p:nvPr/>
        </p:nvSpPr>
        <p:spPr>
          <a:xfrm>
            <a:off x="1979713"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err="1" smtClean="0"/>
              <a:t>Support</a:t>
            </a:r>
            <a:r>
              <a:rPr lang="es-CR" sz="1350" dirty="0" smtClean="0"/>
              <a:t> Vector </a:t>
            </a:r>
            <a:r>
              <a:rPr lang="es-CR" sz="1350" dirty="0" err="1" smtClean="0"/>
              <a:t>Classifier</a:t>
            </a:r>
            <a:r>
              <a:rPr lang="es-CR" sz="1350" dirty="0" smtClean="0"/>
              <a:t> o </a:t>
            </a:r>
            <a:r>
              <a:rPr lang="es-CR" sz="1350" dirty="0" err="1" smtClean="0"/>
              <a:t>Soft</a:t>
            </a:r>
            <a:r>
              <a:rPr lang="es-CR" sz="1350" dirty="0" smtClean="0"/>
              <a:t> </a:t>
            </a:r>
            <a:r>
              <a:rPr lang="es-CR" sz="1350" dirty="0" err="1" smtClean="0"/>
              <a:t>Margin</a:t>
            </a:r>
            <a:r>
              <a:rPr lang="es-CR" sz="1350" dirty="0" smtClean="0"/>
              <a:t> SVM</a:t>
            </a:r>
            <a:endParaRPr lang="es-CR" sz="1350" dirty="0"/>
          </a:p>
        </p:txBody>
      </p:sp>
      <p:sp>
        <p:nvSpPr>
          <p:cNvPr id="13" name="12 Rectángulo redondeado">
            <a:extLst>
              <a:ext uri="{FF2B5EF4-FFF2-40B4-BE49-F238E27FC236}">
                <a16:creationId xmlns:a16="http://schemas.microsoft.com/office/drawing/2014/main" xmlns="" id="{A0FC8252-27A7-4CA1-8450-6DAE7992941C}"/>
              </a:ext>
            </a:extLst>
          </p:cNvPr>
          <p:cNvSpPr/>
          <p:nvPr/>
        </p:nvSpPr>
        <p:spPr>
          <a:xfrm>
            <a:off x="6584688" y="3429000"/>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Otras variantes</a:t>
            </a:r>
            <a:endParaRPr lang="es-CR" sz="1350" dirty="0"/>
          </a:p>
        </p:txBody>
      </p:sp>
      <p:sp>
        <p:nvSpPr>
          <p:cNvPr id="17" name="16 Rectángulo redondeado">
            <a:extLst>
              <a:ext uri="{FF2B5EF4-FFF2-40B4-BE49-F238E27FC236}">
                <a16:creationId xmlns:a16="http://schemas.microsoft.com/office/drawing/2014/main" xmlns="" id="{283EEA12-23FD-458A-BFDF-3F583992CA1A}"/>
              </a:ext>
            </a:extLst>
          </p:cNvPr>
          <p:cNvSpPr/>
          <p:nvPr/>
        </p:nvSpPr>
        <p:spPr>
          <a:xfrm>
            <a:off x="6584687"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Máquinas de Vector Soporte</a:t>
            </a:r>
            <a:endParaRPr lang="es-CR" sz="1350" dirty="0"/>
          </a:p>
        </p:txBody>
      </p:sp>
      <p:sp>
        <p:nvSpPr>
          <p:cNvPr id="12" name="6 Elipse">
            <a:extLst>
              <a:ext uri="{FF2B5EF4-FFF2-40B4-BE49-F238E27FC236}">
                <a16:creationId xmlns:a16="http://schemas.microsoft.com/office/drawing/2014/main" xmlns="" id="{6E6F3B15-486F-476E-92E4-8E32F5162D3D}"/>
              </a:ext>
            </a:extLst>
          </p:cNvPr>
          <p:cNvSpPr/>
          <p:nvPr/>
        </p:nvSpPr>
        <p:spPr>
          <a:xfrm>
            <a:off x="4932041"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5</a:t>
            </a:r>
          </a:p>
        </p:txBody>
      </p:sp>
      <p:sp>
        <p:nvSpPr>
          <p:cNvPr id="15" name="12 Rectángulo redondeado">
            <a:extLst>
              <a:ext uri="{FF2B5EF4-FFF2-40B4-BE49-F238E27FC236}">
                <a16:creationId xmlns:a16="http://schemas.microsoft.com/office/drawing/2014/main" xmlns="" id="{76B57E1A-B6C4-45F1-BAE1-FE0E4F0F5E4E}"/>
              </a:ext>
            </a:extLst>
          </p:cNvPr>
          <p:cNvSpPr/>
          <p:nvPr/>
        </p:nvSpPr>
        <p:spPr>
          <a:xfrm>
            <a:off x="6584688"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¿Para el caso de series de tiempo?</a:t>
            </a:r>
            <a:endParaRPr lang="es-CR" sz="1350" dirty="0"/>
          </a:p>
        </p:txBody>
      </p:sp>
      <p:sp>
        <p:nvSpPr>
          <p:cNvPr id="14" name="6 Elipse">
            <a:extLst>
              <a:ext uri="{FF2B5EF4-FFF2-40B4-BE49-F238E27FC236}">
                <a16:creationId xmlns:a16="http://schemas.microsoft.com/office/drawing/2014/main" xmlns="" id="{6E6F3B15-486F-476E-92E4-8E32F5162D3D}"/>
              </a:ext>
            </a:extLst>
          </p:cNvPr>
          <p:cNvSpPr/>
          <p:nvPr/>
        </p:nvSpPr>
        <p:spPr>
          <a:xfrm>
            <a:off x="4932041"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6</a:t>
            </a:r>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66293851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a:t>
            </a:r>
            <a:r>
              <a:rPr lang="en-US" dirty="0"/>
              <a:t>Vector </a:t>
            </a:r>
            <a:r>
              <a:rPr lang="en-US" dirty="0" err="1"/>
              <a:t>Soporte</a:t>
            </a:r>
            <a:r>
              <a:rPr lang="en-US" dirty="0"/>
              <a:t> (SVM)</a:t>
            </a:r>
            <a:endParaRPr lang="en-US" dirty="0"/>
          </a:p>
        </p:txBody>
      </p:sp>
      <p:sp>
        <p:nvSpPr>
          <p:cNvPr id="3" name="Content Placeholder 2">
            <a:extLst>
              <a:ext uri="{FF2B5EF4-FFF2-40B4-BE49-F238E27FC236}">
                <a16:creationId xmlns:a16="http://schemas.microsoft.com/office/drawing/2014/main" xmlns="" id="{94A2B489-7F38-43FB-9C38-85F2A9049370}"/>
              </a:ext>
            </a:extLst>
          </p:cNvPr>
          <p:cNvSpPr>
            <a:spLocks noGrp="1"/>
          </p:cNvSpPr>
          <p:nvPr>
            <p:ph idx="1"/>
          </p:nvPr>
        </p:nvSpPr>
        <p:spPr>
          <a:xfrm>
            <a:off x="35496" y="1124744"/>
            <a:ext cx="9036496" cy="5616624"/>
          </a:xfrm>
        </p:spPr>
        <p:txBody>
          <a:bodyPr>
            <a:normAutofit/>
          </a:bodyPr>
          <a:lstStyle/>
          <a:p>
            <a:pPr marL="0" indent="0" algn="just">
              <a:buNone/>
            </a:pPr>
            <a:r>
              <a:rPr lang="es-CR" sz="2400" dirty="0"/>
              <a:t>El </a:t>
            </a:r>
            <a:r>
              <a:rPr lang="es-CR" sz="2400" i="1" dirty="0" err="1"/>
              <a:t>Support</a:t>
            </a:r>
            <a:r>
              <a:rPr lang="es-CR" sz="2400" i="1" dirty="0"/>
              <a:t> Vector </a:t>
            </a:r>
            <a:r>
              <a:rPr lang="es-CR" sz="2400" i="1" dirty="0" err="1"/>
              <a:t>Classifier</a:t>
            </a:r>
            <a:r>
              <a:rPr lang="es-CR" sz="2400" dirty="0"/>
              <a:t> descrito en los apartados anteriores consigue buenos resultados cuando el límite de separación entre clases es aproximadamente lineal. Si no lo </a:t>
            </a:r>
            <a:r>
              <a:rPr lang="es-CR" sz="2400" dirty="0" smtClean="0"/>
              <a:t>es…, </a:t>
            </a:r>
            <a:r>
              <a:rPr lang="es-CR" sz="2400" dirty="0"/>
              <a:t>su capacidad decae drásticamente</a:t>
            </a:r>
            <a:r>
              <a:rPr lang="es-CR" sz="2400" dirty="0" smtClean="0"/>
              <a:t>.</a:t>
            </a:r>
            <a:r>
              <a:rPr lang="es-CR" sz="2400" dirty="0"/>
              <a:t> </a:t>
            </a:r>
            <a:r>
              <a:rPr lang="es-CR" sz="2400" dirty="0" smtClean="0"/>
              <a:t>¿Qué </a:t>
            </a:r>
            <a:r>
              <a:rPr lang="es-CR" sz="2400" dirty="0"/>
              <a:t>le hacemos?</a:t>
            </a:r>
            <a:r>
              <a:rPr lang="es-CR" sz="2400" dirty="0" smtClean="0"/>
              <a:t> Una </a:t>
            </a:r>
            <a:r>
              <a:rPr lang="es-CR" sz="2400" dirty="0"/>
              <a:t>estrategia para enfrentarse a escenarios en los que la separación de los grupos es de tipo no lineal consiste en </a:t>
            </a:r>
            <a:r>
              <a:rPr lang="es-CR" sz="2400" i="1" dirty="0"/>
              <a:t>expandir las dimensiones del espacio original</a:t>
            </a:r>
            <a:r>
              <a:rPr lang="es-CR" sz="2400" dirty="0" smtClean="0"/>
              <a:t>. </a:t>
            </a:r>
          </a:p>
          <a:p>
            <a:pPr marL="0" indent="0" algn="just">
              <a:buNone/>
            </a:pPr>
            <a:endParaRPr lang="es-CR" sz="2400" dirty="0"/>
          </a:p>
          <a:p>
            <a:pPr marL="0" indent="0" algn="just">
              <a:buNone/>
            </a:pPr>
            <a:r>
              <a:rPr lang="es-CR" sz="2400" dirty="0" smtClean="0"/>
              <a:t>¿Cómo no se nos había ocurrido </a:t>
            </a:r>
            <a:r>
              <a:rPr lang="es-CR" sz="2400" dirty="0" err="1" smtClean="0"/>
              <a:t>anterioremnete</a:t>
            </a:r>
            <a:r>
              <a:rPr lang="es-CR" sz="2400" dirty="0" smtClean="0"/>
              <a:t>?</a:t>
            </a:r>
          </a:p>
          <a:p>
            <a:pPr marL="0" indent="0" algn="just">
              <a:buNone/>
            </a:pPr>
            <a:endParaRPr lang="es-CR" sz="2400" dirty="0"/>
          </a:p>
          <a:p>
            <a:pPr marL="0" indent="0" algn="just">
              <a:buNone/>
            </a:pPr>
            <a:r>
              <a:rPr lang="es-CR" sz="2400" dirty="0"/>
              <a:t>El hecho de que los grupos no sean linealmente separables en el espacio original no significa que no lo sean en un espacio de mayores dimensiones. Las imágenes siguientes muestran como dos grupos, cuya separación en dos dimensiones no es lineal, sí lo es al añadir una tercera dimensión.</a:t>
            </a:r>
            <a:endParaRPr lang="en-US" sz="2400" dirty="0"/>
          </a:p>
        </p:txBody>
      </p:sp>
    </p:spTree>
    <p:extLst>
      <p:ext uri="{BB962C8B-B14F-4D97-AF65-F5344CB8AC3E}">
        <p14:creationId xmlns:p14="http://schemas.microsoft.com/office/powerpoint/2010/main" val="146791827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a:t>
            </a:r>
            <a:r>
              <a:rPr lang="en-US" dirty="0"/>
              <a:t>Vector </a:t>
            </a:r>
            <a:r>
              <a:rPr lang="en-US" dirty="0" err="1"/>
              <a:t>Soporte</a:t>
            </a:r>
            <a:r>
              <a:rPr lang="en-US" dirty="0"/>
              <a:t> (SVM)</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52736"/>
            <a:ext cx="5256584" cy="2652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913624"/>
            <a:ext cx="5695105" cy="2680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718797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481F51F-F2CB-465A-AFB3-F91BD086283C}"/>
              </a:ext>
            </a:extLst>
          </p:cNvPr>
          <p:cNvSpPr>
            <a:spLocks noGrp="1"/>
          </p:cNvSpPr>
          <p:nvPr>
            <p:ph idx="1"/>
          </p:nvPr>
        </p:nvSpPr>
        <p:spPr>
          <a:xfrm>
            <a:off x="107504" y="1196752"/>
            <a:ext cx="8856984" cy="5544616"/>
          </a:xfrm>
        </p:spPr>
        <p:txBody>
          <a:bodyPr>
            <a:normAutofit/>
          </a:bodyPr>
          <a:lstStyle/>
          <a:p>
            <a:pPr marL="0" indent="0" algn="just">
              <a:buNone/>
            </a:pPr>
            <a:r>
              <a:rPr lang="es-CR" sz="2400" dirty="0"/>
              <a:t>El método de Máquinas Vector Soporte (</a:t>
            </a:r>
            <a:r>
              <a:rPr lang="es-CR" sz="2400" i="1" dirty="0"/>
              <a:t>SVM</a:t>
            </a:r>
            <a:r>
              <a:rPr lang="es-CR" sz="2400" dirty="0"/>
              <a:t>) se puede considerar como una extensión del </a:t>
            </a:r>
            <a:r>
              <a:rPr lang="es-CR" sz="2400" i="1" dirty="0" err="1"/>
              <a:t>Support</a:t>
            </a:r>
            <a:r>
              <a:rPr lang="es-CR" sz="2400" i="1" dirty="0"/>
              <a:t> Vector </a:t>
            </a:r>
            <a:r>
              <a:rPr lang="es-CR" sz="2400" i="1" dirty="0" err="1"/>
              <a:t>Classifier</a:t>
            </a:r>
            <a:r>
              <a:rPr lang="es-CR" sz="2400" dirty="0"/>
              <a:t> obtenida al aumentar la dimensión de los datos. Los límites de separación lineales generados en el espacio aumentado se convierten en límites de separación no lineales al proyectarlos en el espacio original. </a:t>
            </a:r>
            <a:endParaRPr lang="es-CR" sz="2400" dirty="0" smtClean="0"/>
          </a:p>
          <a:p>
            <a:pPr marL="0" indent="0" algn="just">
              <a:buNone/>
            </a:pPr>
            <a:endParaRPr lang="es-CR" sz="2400" dirty="0"/>
          </a:p>
          <a:p>
            <a:pPr marL="0" indent="0" algn="just">
              <a:buNone/>
            </a:pPr>
            <a:r>
              <a:rPr lang="es-CR" sz="2400" dirty="0"/>
              <a:t>Una vez definido que las Máquinas de Vector Soporte siguen la misma estratégica que el </a:t>
            </a:r>
            <a:r>
              <a:rPr lang="es-CR" sz="2400" i="1" dirty="0" err="1"/>
              <a:t>Support</a:t>
            </a:r>
            <a:r>
              <a:rPr lang="es-CR" sz="2400" i="1" dirty="0"/>
              <a:t> Vector </a:t>
            </a:r>
            <a:r>
              <a:rPr lang="es-CR" sz="2400" i="1" dirty="0" err="1"/>
              <a:t>Classifier</a:t>
            </a:r>
            <a:r>
              <a:rPr lang="es-CR" sz="2400" dirty="0"/>
              <a:t>, pero aumentando la dimensión de los datos antes de aplicar el algoritmo, la pregunta inmediata </a:t>
            </a:r>
            <a:r>
              <a:rPr lang="es-CR" sz="2400" dirty="0" smtClean="0"/>
              <a:t>es: ¿cómo </a:t>
            </a:r>
            <a:r>
              <a:rPr lang="es-CR" sz="2400" dirty="0"/>
              <a:t>se aumenta la dimensión y qué dimensión es la correcta?</a:t>
            </a:r>
            <a:endParaRPr lang="en-US" sz="2400" dirty="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spTree>
    <p:extLst>
      <p:ext uri="{BB962C8B-B14F-4D97-AF65-F5344CB8AC3E}">
        <p14:creationId xmlns:p14="http://schemas.microsoft.com/office/powerpoint/2010/main" val="333793688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107504" y="1052736"/>
                <a:ext cx="8928992" cy="5616624"/>
              </a:xfrm>
            </p:spPr>
            <p:txBody>
              <a:bodyPr>
                <a:normAutofit fontScale="92500"/>
              </a:bodyPr>
              <a:lstStyle/>
              <a:p>
                <a:pPr marL="0" indent="0" algn="just">
                  <a:buNone/>
                </a:pPr>
                <a:r>
                  <a:rPr lang="es-CR" sz="2400" dirty="0" smtClean="0"/>
                  <a:t>La dimensión de un conjunto de datos puede transformarse combinando o modificando cualquiera de sus dimensiones. Por ejemplo, se puede transformar un espacio de dos dimensiones en uno de tres aplicando la siguiente función:</a:t>
                </a:r>
              </a:p>
              <a:p>
                <a:pPr marL="0" indent="0" algn="just">
                  <a:buNone/>
                </a:pPr>
                <a:endParaRPr lang="es-CR" sz="2400" dirty="0"/>
              </a:p>
              <a:p>
                <a:pPr marL="0" indent="0" algn="just">
                  <a:buNone/>
                </a:pPr>
                <a14:m>
                  <m:oMathPara xmlns:m="http://schemas.openxmlformats.org/officeDocument/2006/math">
                    <m:oMathParaPr>
                      <m:jc m:val="centerGroup"/>
                    </m:oMathParaPr>
                    <m:oMath xmlns:m="http://schemas.openxmlformats.org/officeDocument/2006/math">
                      <m:r>
                        <a:rPr lang="es-CR" sz="2400" b="0" i="1" smtClean="0">
                          <a:latin typeface="Cambria Math"/>
                        </a:rPr>
                        <m:t>𝑓</m:t>
                      </m:r>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a:rPr>
                                <m:t>𝑥</m:t>
                              </m:r>
                            </m:e>
                            <m:sub>
                              <m:r>
                                <a:rPr lang="es-CR" sz="2400" b="0" i="1" smtClean="0">
                                  <a:latin typeface="Cambria Math"/>
                                </a:rPr>
                                <m:t>1</m:t>
                              </m:r>
                            </m:sub>
                          </m:sSub>
                          <m:r>
                            <a:rPr lang="es-CR" sz="2400" b="0" i="1" smtClean="0">
                              <a:latin typeface="Cambria Math"/>
                            </a:rPr>
                            <m:t>,</m:t>
                          </m:r>
                          <m:sSub>
                            <m:sSubPr>
                              <m:ctrlPr>
                                <a:rPr lang="es-CR" sz="2400" b="0" i="1" smtClean="0">
                                  <a:latin typeface="Cambria Math"/>
                                </a:rPr>
                              </m:ctrlPr>
                            </m:sSubPr>
                            <m:e>
                              <m:r>
                                <a:rPr lang="es-CR" sz="2400" b="0" i="1" smtClean="0">
                                  <a:latin typeface="Cambria Math"/>
                                </a:rPr>
                                <m:t>𝑥</m:t>
                              </m:r>
                            </m:e>
                            <m:sub>
                              <m:r>
                                <a:rPr lang="es-CR" sz="2400" b="0" i="1" smtClean="0">
                                  <a:latin typeface="Cambria Math"/>
                                </a:rPr>
                                <m:t>2</m:t>
                              </m:r>
                            </m:sub>
                          </m:sSub>
                        </m:e>
                      </m:d>
                      <m:r>
                        <a:rPr lang="es-CR" sz="2400" b="0" i="1" smtClean="0">
                          <a:latin typeface="Cambria Math"/>
                        </a:rPr>
                        <m:t>=(</m:t>
                      </m:r>
                      <m:sSubSup>
                        <m:sSubSupPr>
                          <m:ctrlPr>
                            <a:rPr lang="es-CR" sz="2400" b="0" i="1" smtClean="0">
                              <a:latin typeface="Cambria Math"/>
                            </a:rPr>
                          </m:ctrlPr>
                        </m:sSubSupPr>
                        <m:e>
                          <m:sSub>
                            <m:sSubPr>
                              <m:ctrlPr>
                                <a:rPr lang="es-CR" sz="2400" b="0" i="1" smtClean="0">
                                  <a:latin typeface="Cambria Math"/>
                                </a:rPr>
                              </m:ctrlPr>
                            </m:sSubPr>
                            <m:e>
                              <m:r>
                                <a:rPr lang="es-CR" sz="2400" b="0" i="1" smtClean="0">
                                  <a:latin typeface="Cambria Math"/>
                                </a:rPr>
                                <m:t>𝑥</m:t>
                              </m:r>
                            </m:e>
                            <m:sub>
                              <m:r>
                                <a:rPr lang="es-CR" sz="2400" b="0" i="1" smtClean="0">
                                  <a:latin typeface="Cambria Math"/>
                                </a:rPr>
                                <m:t>1</m:t>
                              </m:r>
                            </m:sub>
                          </m:sSub>
                        </m:e>
                        <m:sub/>
                        <m:sup>
                          <m:r>
                            <a:rPr lang="es-CR" sz="2400" b="0" i="1" smtClean="0">
                              <a:latin typeface="Cambria Math"/>
                            </a:rPr>
                            <m:t>2</m:t>
                          </m:r>
                        </m:sup>
                      </m:sSubSup>
                      <m:r>
                        <a:rPr lang="es-CR" sz="2400" b="0" i="1" smtClean="0">
                          <a:latin typeface="Cambria Math"/>
                        </a:rPr>
                        <m:t>, </m:t>
                      </m:r>
                      <m:rad>
                        <m:radPr>
                          <m:degHide m:val="on"/>
                          <m:ctrlPr>
                            <a:rPr lang="es-CR" sz="2400" b="0" i="1" smtClean="0">
                              <a:latin typeface="Cambria Math"/>
                            </a:rPr>
                          </m:ctrlPr>
                        </m:radPr>
                        <m:deg/>
                        <m:e>
                          <m:r>
                            <a:rPr lang="es-CR" sz="2400" b="0" i="1" smtClean="0">
                              <a:latin typeface="Cambria Math"/>
                            </a:rPr>
                            <m:t>2</m:t>
                          </m:r>
                          <m:sSub>
                            <m:sSubPr>
                              <m:ctrlPr>
                                <a:rPr lang="es-CR" sz="2400" b="0" i="1" smtClean="0">
                                  <a:latin typeface="Cambria Math"/>
                                </a:rPr>
                              </m:ctrlPr>
                            </m:sSubPr>
                            <m:e>
                              <m:r>
                                <a:rPr lang="es-CR" sz="2400" b="0" i="1" smtClean="0">
                                  <a:latin typeface="Cambria Math"/>
                                </a:rPr>
                                <m:t>𝑥</m:t>
                              </m:r>
                            </m:e>
                            <m:sub>
                              <m:r>
                                <a:rPr lang="es-CR" sz="2400" b="0" i="1" smtClean="0">
                                  <a:latin typeface="Cambria Math"/>
                                </a:rPr>
                                <m:t>1</m:t>
                              </m:r>
                            </m:sub>
                          </m:sSub>
                        </m:e>
                      </m:rad>
                      <m:r>
                        <a:rPr lang="es-CR" sz="2400" b="0" i="1" smtClean="0">
                          <a:latin typeface="Cambria Math"/>
                        </a:rPr>
                        <m:t>𝑥</m:t>
                      </m:r>
                      <m:r>
                        <a:rPr lang="es-CR" sz="2400" b="0" i="1" smtClean="0">
                          <a:latin typeface="Cambria Math"/>
                        </a:rPr>
                        <m:t>2,</m:t>
                      </m:r>
                      <m:sSubSup>
                        <m:sSubSupPr>
                          <m:ctrlPr>
                            <a:rPr lang="es-CR" sz="2400" i="1">
                              <a:latin typeface="Cambria Math"/>
                            </a:rPr>
                          </m:ctrlPr>
                        </m:sSubSupPr>
                        <m:e>
                          <m:sSub>
                            <m:sSubPr>
                              <m:ctrlPr>
                                <a:rPr lang="es-CR" sz="2400" i="1">
                                  <a:latin typeface="Cambria Math"/>
                                </a:rPr>
                              </m:ctrlPr>
                            </m:sSubPr>
                            <m:e>
                              <m:r>
                                <a:rPr lang="es-CR" sz="2400" i="1">
                                  <a:latin typeface="Cambria Math"/>
                                </a:rPr>
                                <m:t>𝑥</m:t>
                              </m:r>
                            </m:e>
                            <m:sub>
                              <m:r>
                                <a:rPr lang="es-CR" sz="2400" b="0" i="1" smtClean="0">
                                  <a:latin typeface="Cambria Math"/>
                                </a:rPr>
                                <m:t>2</m:t>
                              </m:r>
                            </m:sub>
                          </m:sSub>
                        </m:e>
                        <m:sub/>
                        <m:sup>
                          <m:r>
                            <a:rPr lang="es-CR" sz="2400" i="1">
                              <a:latin typeface="Cambria Math"/>
                            </a:rPr>
                            <m:t>2</m:t>
                          </m:r>
                        </m:sup>
                      </m:sSubSup>
                      <m:r>
                        <a:rPr lang="es-CR" sz="2400" b="0" i="1" smtClean="0">
                          <a:latin typeface="Cambria Math"/>
                        </a:rPr>
                        <m:t>)</m:t>
                      </m:r>
                    </m:oMath>
                  </m:oMathPara>
                </a14:m>
                <a:endParaRPr lang="es-CR" sz="2400" dirty="0" smtClean="0"/>
              </a:p>
              <a:p>
                <a:pPr marL="0" indent="0" algn="just">
                  <a:buNone/>
                </a:pPr>
                <a:endParaRPr lang="es-CR" sz="2400" dirty="0"/>
              </a:p>
              <a:p>
                <a:pPr marL="0" indent="0" algn="just">
                  <a:buNone/>
                </a:pPr>
                <a:r>
                  <a:rPr lang="es-CR" sz="2400" dirty="0"/>
                  <a:t>Esta es solo una de las infinitas trasformaciones </a:t>
                </a:r>
                <a:r>
                  <a:rPr lang="es-CR" sz="2400" dirty="0" smtClean="0"/>
                  <a:t>posibles. Entonces, ¿cómo </a:t>
                </a:r>
                <a:r>
                  <a:rPr lang="es-CR" sz="2400" dirty="0"/>
                  <a:t>saber cuál es la adecuada? Es aquí donde los </a:t>
                </a:r>
                <a:r>
                  <a:rPr lang="es-CR" sz="2400" i="1" dirty="0" err="1"/>
                  <a:t>kernel</a:t>
                </a:r>
                <a:r>
                  <a:rPr lang="es-CR" sz="2400" dirty="0"/>
                  <a:t> entran en </a:t>
                </a:r>
                <a:r>
                  <a:rPr lang="es-CR" sz="2400" dirty="0" smtClean="0"/>
                  <a:t>juego. </a:t>
                </a:r>
              </a:p>
              <a:p>
                <a:pPr marL="0" indent="0" algn="just">
                  <a:buNone/>
                </a:pPr>
                <a:endParaRPr lang="es-CR" sz="2400" dirty="0"/>
              </a:p>
              <a:p>
                <a:pPr marL="0" indent="0" algn="just">
                  <a:buNone/>
                </a:pPr>
                <a:r>
                  <a:rPr lang="es-CR" sz="2400" dirty="0" smtClean="0"/>
                  <a:t>Un</a:t>
                </a:r>
                <a:r>
                  <a:rPr lang="es-CR" sz="2400" dirty="0"/>
                  <a:t> </a:t>
                </a:r>
                <a:r>
                  <a:rPr lang="es-CR" sz="2400" i="1" dirty="0" err="1"/>
                  <a:t>kernel</a:t>
                </a:r>
                <a:r>
                  <a:rPr lang="es-CR" sz="2400" i="1" dirty="0"/>
                  <a:t> (K)</a:t>
                </a:r>
                <a:r>
                  <a:rPr lang="es-CR" sz="2400" dirty="0"/>
                  <a:t> es una función que devuelve el resultado del </a:t>
                </a:r>
                <a:r>
                  <a:rPr lang="es-CR" sz="2400" dirty="0" smtClean="0"/>
                  <a:t>producto punto</a:t>
                </a:r>
                <a:r>
                  <a:rPr lang="es-CR" sz="2400" dirty="0"/>
                  <a:t> entre dos vectores realizado en un nuevo espacio dimensional distinto al espacio original en el que se encuentran los vectores. Aunque no se ha entrado en detalle en las fórmulas matemáticas empleadas para resolver el problema de optimización, esta contiene </a:t>
                </a:r>
                <a:r>
                  <a:rPr lang="es-CR" sz="2400" dirty="0" smtClean="0"/>
                  <a:t>un producto punto.</a:t>
                </a:r>
                <a:r>
                  <a:rPr lang="es-CR" sz="2400" dirty="0"/>
                  <a:t> </a:t>
                </a:r>
                <a:endParaRPr lang="es-CR" sz="2400"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107504" y="1052736"/>
                <a:ext cx="8928992" cy="5616624"/>
              </a:xfrm>
              <a:blipFill rotWithShape="1">
                <a:blip r:embed="rId2"/>
                <a:stretch>
                  <a:fillRect l="-888" t="-651" r="-956" b="-760"/>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spTree>
    <p:extLst>
      <p:ext uri="{BB962C8B-B14F-4D97-AF65-F5344CB8AC3E}">
        <p14:creationId xmlns:p14="http://schemas.microsoft.com/office/powerpoint/2010/main" val="3702665261"/>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96752"/>
            <a:ext cx="8928992" cy="5544616"/>
          </a:xfrm>
        </p:spPr>
        <p:txBody>
          <a:bodyPr>
            <a:normAutofit/>
          </a:bodyPr>
          <a:lstStyle/>
          <a:p>
            <a:pPr marL="0" indent="0">
              <a:buNone/>
            </a:pPr>
            <a:r>
              <a:rPr lang="es-CR" sz="2400" dirty="0"/>
              <a:t>Si se sustituye este </a:t>
            </a:r>
            <a:r>
              <a:rPr lang="es-CR" sz="2400" i="1" dirty="0" smtClean="0"/>
              <a:t>producto punto</a:t>
            </a:r>
            <a:r>
              <a:rPr lang="es-CR" sz="2400" dirty="0"/>
              <a:t> por un </a:t>
            </a:r>
            <a:r>
              <a:rPr lang="es-CR" sz="2400" i="1" dirty="0" err="1"/>
              <a:t>kernel</a:t>
            </a:r>
            <a:r>
              <a:rPr lang="es-CR" sz="2400" dirty="0"/>
              <a:t>, se obtienen directamente los vectores soporte (y el hiperplano) en la dimensión correspondiente al </a:t>
            </a:r>
            <a:r>
              <a:rPr lang="es-CR" sz="2400" i="1" dirty="0" err="1"/>
              <a:t>kernel</a:t>
            </a:r>
            <a:r>
              <a:rPr lang="es-CR" sz="2400" dirty="0"/>
              <a:t>. </a:t>
            </a:r>
            <a:endParaRPr lang="es-CR" sz="2400" dirty="0" smtClean="0"/>
          </a:p>
          <a:p>
            <a:pPr marL="0" indent="0">
              <a:buNone/>
            </a:pPr>
            <a:endParaRPr lang="es-CR" sz="2400" dirty="0"/>
          </a:p>
          <a:p>
            <a:pPr marL="0" indent="0">
              <a:buNone/>
            </a:pPr>
            <a:r>
              <a:rPr lang="es-CR" sz="2400" dirty="0" smtClean="0"/>
              <a:t>Ha </a:t>
            </a:r>
            <a:r>
              <a:rPr lang="es-CR" sz="2400" dirty="0"/>
              <a:t>esto se le suele conocer como </a:t>
            </a:r>
            <a:r>
              <a:rPr lang="es-CR" sz="2400" dirty="0" smtClean="0"/>
              <a:t>”</a:t>
            </a:r>
            <a:r>
              <a:rPr lang="es-CR" sz="2400" i="1" dirty="0" err="1" smtClean="0"/>
              <a:t>kernel</a:t>
            </a:r>
            <a:r>
              <a:rPr lang="es-CR" sz="2400" i="1" dirty="0" smtClean="0"/>
              <a:t> </a:t>
            </a:r>
            <a:r>
              <a:rPr lang="es-CR" sz="2400" i="1" dirty="0" err="1" smtClean="0"/>
              <a:t>trick</a:t>
            </a:r>
            <a:r>
              <a:rPr lang="es-CR" sz="2400" i="1" dirty="0" smtClean="0"/>
              <a:t>”</a:t>
            </a:r>
            <a:r>
              <a:rPr lang="es-CR" sz="2400" dirty="0" smtClean="0"/>
              <a:t>, </a:t>
            </a:r>
            <a:r>
              <a:rPr lang="es-CR" sz="2400" dirty="0"/>
              <a:t>porque, con solo una ligera modificación del problema original, gracias a los </a:t>
            </a:r>
            <a:r>
              <a:rPr lang="es-CR" sz="2400" i="1" dirty="0" err="1"/>
              <a:t>kernels</a:t>
            </a:r>
            <a:r>
              <a:rPr lang="es-CR" sz="2400" dirty="0"/>
              <a:t>, se puede obtener el resultado para cualquier dimensión</a:t>
            </a:r>
            <a:r>
              <a:rPr lang="es-CR" sz="2400" dirty="0" smtClean="0"/>
              <a:t>.</a:t>
            </a:r>
          </a:p>
          <a:p>
            <a:pPr marL="0" indent="0">
              <a:buNone/>
            </a:pPr>
            <a:endParaRPr lang="es-CR" sz="2400" dirty="0"/>
          </a:p>
          <a:p>
            <a:pPr marL="0" indent="0">
              <a:buNone/>
            </a:pPr>
            <a:r>
              <a:rPr lang="es-CR" sz="2400" dirty="0" smtClean="0"/>
              <a:t> </a:t>
            </a:r>
            <a:r>
              <a:rPr lang="es-CR" sz="2400" dirty="0"/>
              <a:t>Existen multitud de </a:t>
            </a:r>
            <a:r>
              <a:rPr lang="es-CR" sz="2400" i="1" dirty="0" err="1"/>
              <a:t>kernels</a:t>
            </a:r>
            <a:r>
              <a:rPr lang="es-CR" sz="2400" dirty="0"/>
              <a:t> distintos, algunos de los más utilizados son: </a:t>
            </a:r>
            <a:r>
              <a:rPr lang="es-CR" sz="2400" dirty="0" smtClean="0"/>
              <a:t>lineal, polinómico, el base radial,  </a:t>
            </a:r>
            <a:r>
              <a:rPr lang="es-CR" sz="2400" dirty="0" err="1" smtClean="0"/>
              <a:t>sigmoide</a:t>
            </a:r>
            <a:r>
              <a:rPr lang="es-CR" sz="2400" dirty="0" smtClean="0"/>
              <a:t>, el más amado de está técnica, el </a:t>
            </a:r>
            <a:r>
              <a:rPr lang="es-CR" sz="2400" dirty="0" err="1" smtClean="0"/>
              <a:t>gausiano</a:t>
            </a:r>
            <a:r>
              <a:rPr lang="es-CR" sz="2400" dirty="0" smtClean="0"/>
              <a:t> (RBF).</a:t>
            </a:r>
          </a:p>
          <a:p>
            <a:pPr marL="0" indent="0">
              <a:buNone/>
            </a:pPr>
            <a:endParaRPr lang="es-CR" sz="2400" dirty="0"/>
          </a:p>
          <a:p>
            <a:pPr marL="0" indent="0">
              <a:buNone/>
            </a:pPr>
            <a:r>
              <a:rPr lang="es-CR" sz="2400" dirty="0" smtClean="0"/>
              <a:t>Veamos algunos casos.</a:t>
            </a:r>
            <a:endParaRPr lang="es-CR" sz="2400" dirty="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spTree>
    <p:extLst>
      <p:ext uri="{BB962C8B-B14F-4D97-AF65-F5344CB8AC3E}">
        <p14:creationId xmlns:p14="http://schemas.microsoft.com/office/powerpoint/2010/main" val="76820395"/>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107504" y="1196752"/>
                <a:ext cx="8928992" cy="5256584"/>
              </a:xfrm>
            </p:spPr>
            <p:txBody>
              <a:bodyPr>
                <a:normAutofit/>
              </a:bodyPr>
              <a:lstStyle/>
              <a:p>
                <a:pPr marL="0" indent="0">
                  <a:buNone/>
                </a:pPr>
                <a:r>
                  <a:rPr lang="es-CR" sz="2400" b="1" dirty="0" smtClean="0"/>
                  <a:t>Kernel lineal      </a:t>
                </a:r>
                <a14:m>
                  <m:oMath xmlns:m="http://schemas.openxmlformats.org/officeDocument/2006/math">
                    <m:r>
                      <a:rPr lang="es-CR" sz="2400" b="0" i="1" smtClean="0">
                        <a:latin typeface="Cambria Math"/>
                      </a:rPr>
                      <m:t>𝐾</m:t>
                    </m:r>
                    <m:d>
                      <m:dPr>
                        <m:ctrlPr>
                          <a:rPr lang="es-CR" sz="2400" b="0" i="1" smtClean="0">
                            <a:latin typeface="Cambria Math"/>
                          </a:rPr>
                        </m:ctrlPr>
                      </m:dPr>
                      <m:e>
                        <m:r>
                          <a:rPr lang="es-CR" sz="2400" b="0" i="1" smtClean="0">
                            <a:latin typeface="Cambria Math"/>
                          </a:rPr>
                          <m:t>𝑥</m:t>
                        </m:r>
                        <m:r>
                          <a:rPr lang="es-CR" sz="2400" b="0" i="1" smtClean="0">
                            <a:latin typeface="Cambria Math"/>
                          </a:rPr>
                          <m:t>,</m:t>
                        </m:r>
                        <m:r>
                          <a:rPr lang="es-CR" sz="2400" b="0" i="1" smtClean="0">
                            <a:latin typeface="Cambria Math"/>
                          </a:rPr>
                          <m:t>𝑥</m:t>
                        </m:r>
                        <m:r>
                          <a:rPr lang="es-CR" sz="2400" b="0" i="1" smtClean="0">
                            <a:latin typeface="Cambria Math"/>
                          </a:rPr>
                          <m:t>´</m:t>
                        </m:r>
                      </m:e>
                    </m:d>
                    <m:r>
                      <a:rPr lang="es-CR" sz="2400" b="0" i="1" smtClean="0">
                        <a:latin typeface="Cambria Math"/>
                      </a:rPr>
                      <m:t>=</m:t>
                    </m:r>
                    <m:r>
                      <a:rPr lang="es-CR" sz="2400" b="0" i="1" smtClean="0">
                        <a:latin typeface="Cambria Math"/>
                      </a:rPr>
                      <m:t>𝑥</m:t>
                    </m:r>
                    <m:r>
                      <a:rPr lang="es-CR" sz="2400" b="0" i="1" smtClean="0">
                        <a:latin typeface="Cambria Math"/>
                        <a:ea typeface="Cambria Math"/>
                      </a:rPr>
                      <m:t>∙</m:t>
                    </m:r>
                    <m:r>
                      <a:rPr lang="es-CR" sz="2400" b="0" i="1" smtClean="0">
                        <a:latin typeface="Cambria Math"/>
                        <a:ea typeface="Cambria Math"/>
                      </a:rPr>
                      <m:t>𝑥</m:t>
                    </m:r>
                    <m:r>
                      <a:rPr lang="es-CR" sz="2400" b="0" i="1" smtClean="0">
                        <a:latin typeface="Cambria Math"/>
                        <a:ea typeface="Cambria Math"/>
                      </a:rPr>
                      <m:t>´</m:t>
                    </m:r>
                  </m:oMath>
                </a14:m>
                <a:endParaRPr lang="es-CR" sz="2400" dirty="0" smtClean="0"/>
              </a:p>
              <a:p>
                <a:pPr marL="0" indent="0">
                  <a:buNone/>
                </a:pPr>
                <a:endParaRPr lang="es-CR" sz="2400" dirty="0"/>
              </a:p>
              <a:p>
                <a:pPr marL="0" indent="0" algn="just">
                  <a:buNone/>
                </a:pPr>
                <a:r>
                  <a:rPr lang="es-CR" sz="2400" dirty="0"/>
                  <a:t>Si se emplea un </a:t>
                </a:r>
                <a:r>
                  <a:rPr lang="es-CR" sz="2400" dirty="0" err="1"/>
                  <a:t>Kernel</a:t>
                </a:r>
                <a:r>
                  <a:rPr lang="es-CR" sz="2400" dirty="0"/>
                  <a:t> lineal, el clasificador </a:t>
                </a:r>
                <a:r>
                  <a:rPr lang="es-CR" sz="2400" i="1" dirty="0" err="1"/>
                  <a:t>Support</a:t>
                </a:r>
                <a:r>
                  <a:rPr lang="es-CR" sz="2400" i="1" dirty="0"/>
                  <a:t> Vector Machine</a:t>
                </a:r>
                <a:r>
                  <a:rPr lang="es-CR" sz="2400" dirty="0"/>
                  <a:t> obtenido es equivalente al </a:t>
                </a:r>
                <a:r>
                  <a:rPr lang="es-CR" sz="2400" i="1" dirty="0" err="1"/>
                  <a:t>Support</a:t>
                </a:r>
                <a:r>
                  <a:rPr lang="es-CR" sz="2400" i="1" dirty="0"/>
                  <a:t> Vector </a:t>
                </a:r>
                <a:r>
                  <a:rPr lang="es-CR" sz="2400" i="1" dirty="0" err="1"/>
                  <a:t>Classifier</a:t>
                </a:r>
                <a:r>
                  <a:rPr lang="es-CR" sz="2400" dirty="0"/>
                  <a:t>. </a:t>
                </a:r>
                <a:endParaRPr lang="es-CR" sz="2400"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107504" y="1196752"/>
                <a:ext cx="8928992" cy="5256584"/>
              </a:xfrm>
              <a:blipFill rotWithShape="1">
                <a:blip r:embed="rId2"/>
                <a:stretch>
                  <a:fillRect l="-1093" t="-927" r="-1093"/>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069637"/>
            <a:ext cx="3744416" cy="3688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35509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994122"/>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mc:AlternateContent xmlns:mc="http://schemas.openxmlformats.org/markup-compatibility/2006">
        <mc:Choice xmlns:a14="http://schemas.microsoft.com/office/drawing/2010/main" Requires="a14">
          <p:sp>
            <p:nvSpPr>
              <p:cNvPr id="5" name="2 Marcador de contenido"/>
              <p:cNvSpPr>
                <a:spLocks noGrp="1"/>
              </p:cNvSpPr>
              <p:nvPr>
                <p:ph idx="1"/>
              </p:nvPr>
            </p:nvSpPr>
            <p:spPr>
              <a:xfrm>
                <a:off x="107504" y="1196752"/>
                <a:ext cx="8928992" cy="5256584"/>
              </a:xfrm>
            </p:spPr>
            <p:txBody>
              <a:bodyPr>
                <a:normAutofit/>
              </a:bodyPr>
              <a:lstStyle/>
              <a:p>
                <a:pPr marL="0" indent="0">
                  <a:buNone/>
                </a:pPr>
                <a:r>
                  <a:rPr lang="es-CR" sz="2400" b="1" dirty="0" smtClean="0"/>
                  <a:t>Kernel polinómico      </a:t>
                </a:r>
                <a14:m>
                  <m:oMath xmlns:m="http://schemas.openxmlformats.org/officeDocument/2006/math">
                    <m:r>
                      <a:rPr lang="es-CR" sz="2400" b="0" i="1" smtClean="0">
                        <a:latin typeface="Cambria Math"/>
                      </a:rPr>
                      <m:t>𝐾</m:t>
                    </m:r>
                    <m:d>
                      <m:dPr>
                        <m:ctrlPr>
                          <a:rPr lang="es-CR" sz="2400" b="0" i="1" smtClean="0">
                            <a:latin typeface="Cambria Math"/>
                          </a:rPr>
                        </m:ctrlPr>
                      </m:dPr>
                      <m:e>
                        <m:r>
                          <a:rPr lang="es-CR" sz="2400" b="0" i="1" smtClean="0">
                            <a:latin typeface="Cambria Math"/>
                          </a:rPr>
                          <m:t>𝑥</m:t>
                        </m:r>
                        <m:r>
                          <a:rPr lang="es-CR" sz="2400" b="0" i="1" smtClean="0">
                            <a:latin typeface="Cambria Math"/>
                          </a:rPr>
                          <m:t>,</m:t>
                        </m:r>
                        <m:r>
                          <a:rPr lang="es-CR" sz="2400" b="0" i="1" smtClean="0">
                            <a:latin typeface="Cambria Math"/>
                          </a:rPr>
                          <m:t>𝑥</m:t>
                        </m:r>
                        <m:r>
                          <a:rPr lang="es-CR" sz="2400" b="0" i="1" smtClean="0">
                            <a:latin typeface="Cambria Math"/>
                          </a:rPr>
                          <m:t>´</m:t>
                        </m:r>
                      </m:e>
                    </m:d>
                    <m:r>
                      <a:rPr lang="es-CR" sz="2400" b="0" i="1" smtClean="0">
                        <a:latin typeface="Cambria Math"/>
                      </a:rPr>
                      <m:t>=</m:t>
                    </m:r>
                    <m:sSup>
                      <m:sSupPr>
                        <m:ctrlPr>
                          <a:rPr lang="es-CR" sz="2400" b="0" i="1" smtClean="0">
                            <a:latin typeface="Cambria Math"/>
                          </a:rPr>
                        </m:ctrlPr>
                      </m:sSupPr>
                      <m:e>
                        <m:r>
                          <a:rPr lang="es-CR" sz="2400" i="1">
                            <a:latin typeface="Cambria Math"/>
                          </a:rPr>
                          <m:t>(</m:t>
                        </m:r>
                        <m:r>
                          <a:rPr lang="es-CR" sz="2400" i="1">
                            <a:latin typeface="Cambria Math"/>
                          </a:rPr>
                          <m:t>𝑥</m:t>
                        </m:r>
                        <m:r>
                          <a:rPr lang="es-CR" sz="2400" i="1">
                            <a:latin typeface="Cambria Math"/>
                            <a:ea typeface="Cambria Math"/>
                          </a:rPr>
                          <m:t>∙</m:t>
                        </m:r>
                        <m:r>
                          <a:rPr lang="es-CR" sz="2400" i="1">
                            <a:latin typeface="Cambria Math"/>
                            <a:ea typeface="Cambria Math"/>
                          </a:rPr>
                          <m:t>𝑥</m:t>
                        </m:r>
                        <m:r>
                          <a:rPr lang="es-CR" sz="2400" i="1">
                            <a:latin typeface="Cambria Math"/>
                            <a:ea typeface="Cambria Math"/>
                          </a:rPr>
                          <m:t>´+</m:t>
                        </m:r>
                        <m:r>
                          <a:rPr lang="es-CR" sz="2400" i="1">
                            <a:latin typeface="Cambria Math"/>
                            <a:ea typeface="Cambria Math"/>
                          </a:rPr>
                          <m:t>𝑐</m:t>
                        </m:r>
                        <m:r>
                          <a:rPr lang="es-CR" sz="2400" i="1">
                            <a:latin typeface="Cambria Math"/>
                            <a:ea typeface="Cambria Math"/>
                          </a:rPr>
                          <m:t>)</m:t>
                        </m:r>
                        <m:r>
                          <m:rPr>
                            <m:nor/>
                          </m:rPr>
                          <a:rPr lang="es-CR" sz="2400" dirty="0"/>
                          <m:t> </m:t>
                        </m:r>
                      </m:e>
                      <m:sup>
                        <m:r>
                          <a:rPr lang="es-CR" sz="2400" b="0" i="1" smtClean="0">
                            <a:latin typeface="Cambria Math"/>
                          </a:rPr>
                          <m:t>𝑑</m:t>
                        </m:r>
                      </m:sup>
                    </m:sSup>
                  </m:oMath>
                </a14:m>
                <a:endParaRPr lang="es-CR" sz="2400" b="0" dirty="0" smtClean="0"/>
              </a:p>
              <a:p>
                <a:pPr marL="0" indent="0">
                  <a:buNone/>
                </a:pPr>
                <a:r>
                  <a:rPr lang="es-CR" sz="2400" dirty="0"/>
                  <a:t>Cuando se emplea </a:t>
                </a:r>
                <a14:m>
                  <m:oMath xmlns:m="http://schemas.openxmlformats.org/officeDocument/2006/math">
                    <m:r>
                      <a:rPr lang="es-CR" sz="2400" i="1" dirty="0" smtClean="0">
                        <a:latin typeface="Cambria Math"/>
                      </a:rPr>
                      <m:t>𝑑</m:t>
                    </m:r>
                    <m:r>
                      <a:rPr lang="es-CR" sz="2400" i="1" dirty="0" smtClean="0">
                        <a:latin typeface="Cambria Math"/>
                      </a:rPr>
                      <m:t>=1</m:t>
                    </m:r>
                  </m:oMath>
                </a14:m>
                <a:r>
                  <a:rPr lang="es-CR" sz="2400" dirty="0"/>
                  <a:t> y </a:t>
                </a:r>
                <a14:m>
                  <m:oMath xmlns:m="http://schemas.openxmlformats.org/officeDocument/2006/math">
                    <m:r>
                      <a:rPr lang="es-CR" sz="2400" i="1" dirty="0" smtClean="0">
                        <a:latin typeface="Cambria Math"/>
                      </a:rPr>
                      <m:t>𝑐</m:t>
                    </m:r>
                    <m:r>
                      <a:rPr lang="es-CR" sz="2400" i="1" dirty="0" smtClean="0">
                        <a:latin typeface="Cambria Math"/>
                      </a:rPr>
                      <m:t>=0</m:t>
                    </m:r>
                  </m:oMath>
                </a14:m>
                <a:r>
                  <a:rPr lang="es-CR" sz="2400" dirty="0"/>
                  <a:t>, el resultado es el mismo que el de un </a:t>
                </a:r>
                <a:r>
                  <a:rPr lang="es-CR" sz="2400" i="1" dirty="0" err="1"/>
                  <a:t>kernel</a:t>
                </a:r>
                <a:r>
                  <a:rPr lang="es-CR" sz="2400" dirty="0"/>
                  <a:t> lineal. Si </a:t>
                </a:r>
                <a14:m>
                  <m:oMath xmlns:m="http://schemas.openxmlformats.org/officeDocument/2006/math">
                    <m:r>
                      <a:rPr lang="es-CR" sz="2400" i="1" dirty="0" smtClean="0">
                        <a:latin typeface="Cambria Math"/>
                      </a:rPr>
                      <m:t>𝑑</m:t>
                    </m:r>
                    <m:r>
                      <a:rPr lang="es-CR" sz="2400" i="1" dirty="0" smtClean="0">
                        <a:latin typeface="Cambria Math"/>
                      </a:rPr>
                      <m:t>&gt;1</m:t>
                    </m:r>
                  </m:oMath>
                </a14:m>
                <a:r>
                  <a:rPr lang="es-CR" sz="2400" dirty="0"/>
                  <a:t>, se generan límites de decisión no lineales, aumentando la no linealidad a medida que aumenta </a:t>
                </a:r>
                <a14:m>
                  <m:oMath xmlns:m="http://schemas.openxmlformats.org/officeDocument/2006/math">
                    <m:r>
                      <a:rPr lang="es-CR" sz="2400" i="1" dirty="0" smtClean="0">
                        <a:latin typeface="Cambria Math"/>
                      </a:rPr>
                      <m:t>𝑑</m:t>
                    </m:r>
                  </m:oMath>
                </a14:m>
                <a:r>
                  <a:rPr lang="es-CR" sz="2400" dirty="0" smtClean="0"/>
                  <a:t>. </a:t>
                </a:r>
                <a:r>
                  <a:rPr lang="es-CR" sz="2400" dirty="0"/>
                  <a:t>No suele ser recomendable emplear valores de </a:t>
                </a:r>
                <a14:m>
                  <m:oMath xmlns:m="http://schemas.openxmlformats.org/officeDocument/2006/math">
                    <m:r>
                      <a:rPr lang="es-CR" sz="2400" i="1" dirty="0" smtClean="0">
                        <a:latin typeface="Cambria Math"/>
                      </a:rPr>
                      <m:t>𝑑</m:t>
                    </m:r>
                  </m:oMath>
                </a14:m>
                <a:r>
                  <a:rPr lang="es-CR" sz="2400" dirty="0"/>
                  <a:t> mayores 5 por problemas </a:t>
                </a:r>
                <a:r>
                  <a:rPr lang="es-CR" sz="2400" dirty="0" smtClean="0"/>
                  <a:t>de sobre ajuste.</a:t>
                </a:r>
                <a:r>
                  <a:rPr lang="es-CR" sz="2400" dirty="0"/>
                  <a:t> </a:t>
                </a:r>
                <a:endParaRPr lang="es-CR" sz="2400" dirty="0"/>
              </a:p>
            </p:txBody>
          </p:sp>
        </mc:Choice>
        <mc:Fallback>
          <p:sp>
            <p:nvSpPr>
              <p:cNvPr id="5" name="2 Marcador de contenido"/>
              <p:cNvSpPr>
                <a:spLocks noGrp="1" noRot="1" noChangeAspect="1" noMove="1" noResize="1" noEditPoints="1" noAdjustHandles="1" noChangeArrowheads="1" noChangeShapeType="1" noTextEdit="1"/>
              </p:cNvSpPr>
              <p:nvPr>
                <p:ph idx="1"/>
              </p:nvPr>
            </p:nvSpPr>
            <p:spPr>
              <a:xfrm>
                <a:off x="107504" y="1196752"/>
                <a:ext cx="8928992" cy="5256584"/>
              </a:xfrm>
              <a:blipFill rotWithShape="1">
                <a:blip r:embed="rId2"/>
                <a:stretch>
                  <a:fillRect l="-1093" t="-116"/>
                </a:stretch>
              </a:blipFill>
            </p:spPr>
            <p:txBody>
              <a:bodyPr/>
              <a:lstStyle/>
              <a:p>
                <a:r>
                  <a:rPr lang="es-CR">
                    <a:noFill/>
                  </a:rPr>
                  <a:t> </a:t>
                </a:r>
              </a:p>
            </p:txBody>
          </p:sp>
        </mc:Fallback>
      </mc:AlternateContent>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501008"/>
            <a:ext cx="3143250"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307327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mc:AlternateContent xmlns:mc="http://schemas.openxmlformats.org/markup-compatibility/2006">
        <mc:Choice xmlns:a14="http://schemas.microsoft.com/office/drawing/2010/main" Requires="a14">
          <p:sp>
            <p:nvSpPr>
              <p:cNvPr id="5" name="2 Marcador de contenido"/>
              <p:cNvSpPr>
                <a:spLocks noGrp="1"/>
              </p:cNvSpPr>
              <p:nvPr>
                <p:ph idx="1"/>
              </p:nvPr>
            </p:nvSpPr>
            <p:spPr>
              <a:xfrm>
                <a:off x="107504" y="1124744"/>
                <a:ext cx="8928992" cy="5328592"/>
              </a:xfrm>
            </p:spPr>
            <p:txBody>
              <a:bodyPr>
                <a:normAutofit/>
              </a:bodyPr>
              <a:lstStyle/>
              <a:p>
                <a:pPr marL="0" indent="0">
                  <a:buNone/>
                </a:pPr>
                <a:r>
                  <a:rPr lang="es-CR" sz="2400" b="1" dirty="0" smtClean="0"/>
                  <a:t>Kernel </a:t>
                </a:r>
                <a:r>
                  <a:rPr lang="es-CR" sz="2400" b="1" dirty="0" err="1" smtClean="0"/>
                  <a:t>gausiano</a:t>
                </a:r>
                <a:r>
                  <a:rPr lang="es-CR" sz="2400" b="1" dirty="0" smtClean="0"/>
                  <a:t>      </a:t>
                </a:r>
                <a14:m>
                  <m:oMath xmlns:m="http://schemas.openxmlformats.org/officeDocument/2006/math">
                    <m:r>
                      <a:rPr lang="es-CR" sz="2400" b="0" i="1" smtClean="0">
                        <a:latin typeface="Cambria Math"/>
                      </a:rPr>
                      <m:t>𝐾</m:t>
                    </m:r>
                    <m:d>
                      <m:dPr>
                        <m:ctrlPr>
                          <a:rPr lang="es-CR" sz="2400" b="0" i="1" smtClean="0">
                            <a:latin typeface="Cambria Math"/>
                          </a:rPr>
                        </m:ctrlPr>
                      </m:dPr>
                      <m:e>
                        <m:r>
                          <a:rPr lang="es-CR" sz="2400" b="0" i="1" smtClean="0">
                            <a:latin typeface="Cambria Math"/>
                          </a:rPr>
                          <m:t>𝑥</m:t>
                        </m:r>
                        <m:r>
                          <a:rPr lang="es-CR" sz="2400" b="0" i="1" smtClean="0">
                            <a:latin typeface="Cambria Math"/>
                          </a:rPr>
                          <m:t>,</m:t>
                        </m:r>
                        <m:r>
                          <a:rPr lang="es-CR" sz="2400" b="0" i="1" smtClean="0">
                            <a:latin typeface="Cambria Math"/>
                          </a:rPr>
                          <m:t>𝑥</m:t>
                        </m:r>
                        <m:r>
                          <a:rPr lang="es-CR" sz="2400" b="0" i="1" smtClean="0">
                            <a:latin typeface="Cambria Math"/>
                          </a:rPr>
                          <m:t>´</m:t>
                        </m:r>
                      </m:e>
                    </m:d>
                    <m:r>
                      <a:rPr lang="es-CR" sz="2400" b="0" i="1" smtClean="0">
                        <a:latin typeface="Cambria Math"/>
                      </a:rPr>
                      <m:t>=</m:t>
                    </m:r>
                    <m:sSup>
                      <m:sSupPr>
                        <m:ctrlPr>
                          <a:rPr lang="es-CR" sz="2400" b="0" i="1" smtClean="0">
                            <a:latin typeface="Cambria Math"/>
                          </a:rPr>
                        </m:ctrlPr>
                      </m:sSupPr>
                      <m:e>
                        <m:r>
                          <a:rPr lang="es-CR" sz="2400" b="0" i="1" smtClean="0">
                            <a:latin typeface="Cambria Math"/>
                          </a:rPr>
                          <m:t>𝑒𝑥𝑝</m:t>
                        </m:r>
                        <m:r>
                          <a:rPr lang="es-CR" sz="2400" i="1">
                            <a:latin typeface="Cambria Math"/>
                          </a:rPr>
                          <m:t>(</m:t>
                        </m:r>
                        <m:sSup>
                          <m:sSupPr>
                            <m:ctrlPr>
                              <a:rPr lang="es-CR" sz="2400" i="1" smtClean="0">
                                <a:latin typeface="Cambria Math"/>
                              </a:rPr>
                            </m:ctrlPr>
                          </m:sSupPr>
                          <m:e>
                            <m:r>
                              <a:rPr lang="es-CR" sz="2400" i="1">
                                <a:latin typeface="Cambria Math"/>
                              </a:rPr>
                              <m:t>−</m:t>
                            </m:r>
                            <m:r>
                              <a:rPr lang="es-CR" sz="2400" i="1">
                                <a:latin typeface="Cambria Math"/>
                                <a:ea typeface="Cambria Math"/>
                              </a:rPr>
                              <m:t>𝛾</m:t>
                            </m:r>
                            <m:r>
                              <a:rPr lang="es-CR" sz="2400" i="1">
                                <a:latin typeface="Cambria Math"/>
                                <a:ea typeface="Cambria Math"/>
                              </a:rPr>
                              <m:t> || </m:t>
                            </m:r>
                            <m:r>
                              <a:rPr lang="es-CR" sz="2400" i="1">
                                <a:latin typeface="Cambria Math"/>
                              </a:rPr>
                              <m:t>𝑥</m:t>
                            </m:r>
                            <m:r>
                              <a:rPr lang="es-CR" sz="2400" i="1">
                                <a:latin typeface="Cambria Math"/>
                                <a:ea typeface="Cambria Math"/>
                              </a:rPr>
                              <m:t>∙</m:t>
                            </m:r>
                            <m:r>
                              <a:rPr lang="es-CR" sz="2400" i="1">
                                <a:latin typeface="Cambria Math"/>
                                <a:ea typeface="Cambria Math"/>
                              </a:rPr>
                              <m:t>𝑥</m:t>
                            </m:r>
                            <m:r>
                              <a:rPr lang="es-CR" sz="2400" i="1">
                                <a:latin typeface="Cambria Math"/>
                                <a:ea typeface="Cambria Math"/>
                              </a:rPr>
                              <m:t>´||</m:t>
                            </m:r>
                          </m:e>
                          <m:sup>
                            <m:r>
                              <a:rPr lang="es-CR" sz="2400" b="0" i="1" smtClean="0">
                                <a:latin typeface="Cambria Math"/>
                              </a:rPr>
                              <m:t>2</m:t>
                            </m:r>
                          </m:sup>
                        </m:sSup>
                        <m:r>
                          <a:rPr lang="es-CR" sz="2400" i="1">
                            <a:latin typeface="Cambria Math"/>
                            <a:ea typeface="Cambria Math"/>
                          </a:rPr>
                          <m:t>)</m:t>
                        </m:r>
                        <m:r>
                          <m:rPr>
                            <m:nor/>
                          </m:rPr>
                          <a:rPr lang="es-CR" sz="2400" dirty="0"/>
                          <m:t> </m:t>
                        </m:r>
                      </m:e>
                      <m:sup>
                        <m:r>
                          <a:rPr lang="es-CR" sz="2400" b="0" i="1" smtClean="0">
                            <a:latin typeface="Cambria Math"/>
                          </a:rPr>
                          <m:t>𝑑</m:t>
                        </m:r>
                      </m:sup>
                    </m:sSup>
                  </m:oMath>
                </a14:m>
                <a:endParaRPr lang="es-CR" sz="2400" b="0" dirty="0" smtClean="0"/>
              </a:p>
              <a:p>
                <a:pPr marL="0" indent="0" algn="just">
                  <a:buNone/>
                </a:pPr>
                <a:r>
                  <a:rPr lang="es-CR" sz="2400" dirty="0"/>
                  <a:t>El valor de </a:t>
                </a:r>
                <a:r>
                  <a:rPr lang="es-CR" sz="2400" dirty="0">
                    <a:ea typeface="Cambria Math"/>
                  </a:rPr>
                  <a:t> </a:t>
                </a:r>
                <a14:m>
                  <m:oMath xmlns:m="http://schemas.openxmlformats.org/officeDocument/2006/math">
                    <m:r>
                      <a:rPr lang="es-CR" sz="2400" i="1">
                        <a:latin typeface="Cambria Math"/>
                        <a:ea typeface="Cambria Math"/>
                      </a:rPr>
                      <m:t>𝛾</m:t>
                    </m:r>
                    <m:r>
                      <a:rPr lang="es-CR" sz="2400" i="1">
                        <a:latin typeface="Cambria Math"/>
                        <a:ea typeface="Cambria Math"/>
                      </a:rPr>
                      <m:t> </m:t>
                    </m:r>
                  </m:oMath>
                </a14:m>
                <a:r>
                  <a:rPr lang="es-CR" sz="2400" dirty="0"/>
                  <a:t> controla el comportamiento del </a:t>
                </a:r>
                <a:r>
                  <a:rPr lang="es-CR" sz="2400" i="1" dirty="0" err="1" smtClean="0"/>
                  <a:t>kernel</a:t>
                </a:r>
                <a:r>
                  <a:rPr lang="es-CR" sz="2400" dirty="0"/>
                  <a:t>.</a:t>
                </a:r>
                <a:r>
                  <a:rPr lang="es-CR" sz="2400" dirty="0" smtClean="0"/>
                  <a:t> </a:t>
                </a:r>
                <a:r>
                  <a:rPr lang="es-CR" sz="2400" dirty="0"/>
                  <a:t>C</a:t>
                </a:r>
                <a:r>
                  <a:rPr lang="es-CR" sz="2400" dirty="0" smtClean="0"/>
                  <a:t>uando </a:t>
                </a:r>
                <a:r>
                  <a:rPr lang="es-CR" sz="2400" dirty="0"/>
                  <a:t>es </a:t>
                </a:r>
                <a:r>
                  <a:rPr lang="es-CR" sz="2400" dirty="0" smtClean="0"/>
                  <a:t>muy pequeño</a:t>
                </a:r>
                <a:r>
                  <a:rPr lang="es-CR" sz="2400" dirty="0"/>
                  <a:t>, el modelo final es equivalente al obtenido con un </a:t>
                </a:r>
                <a:r>
                  <a:rPr lang="es-CR" sz="2400" i="1" dirty="0" err="1"/>
                  <a:t>kernel</a:t>
                </a:r>
                <a:r>
                  <a:rPr lang="es-CR" sz="2400" dirty="0"/>
                  <a:t> lineal, a medida que aumenta su valor, también lo hace la flexibilidad del modelo</a:t>
                </a:r>
                <a:endParaRPr lang="es-CR" sz="2400" b="0" dirty="0" smtClean="0"/>
              </a:p>
              <a:p>
                <a:pPr marL="0" indent="0">
                  <a:buNone/>
                </a:pPr>
                <a:endParaRPr lang="es-CR" sz="2400" b="0" dirty="0" smtClean="0"/>
              </a:p>
            </p:txBody>
          </p:sp>
        </mc:Choice>
        <mc:Fallback>
          <p:sp>
            <p:nvSpPr>
              <p:cNvPr id="5" name="2 Marcador de contenido"/>
              <p:cNvSpPr>
                <a:spLocks noGrp="1" noRot="1" noChangeAspect="1" noMove="1" noResize="1" noEditPoints="1" noAdjustHandles="1" noChangeArrowheads="1" noChangeShapeType="1" noTextEdit="1"/>
              </p:cNvSpPr>
              <p:nvPr>
                <p:ph idx="1"/>
              </p:nvPr>
            </p:nvSpPr>
            <p:spPr>
              <a:xfrm>
                <a:off x="107504" y="1124744"/>
                <a:ext cx="8928992" cy="5328592"/>
              </a:xfrm>
              <a:blipFill rotWithShape="1">
                <a:blip r:embed="rId2"/>
                <a:stretch>
                  <a:fillRect l="-1093" r="-1093"/>
                </a:stretch>
              </a:blipFill>
            </p:spPr>
            <p:txBody>
              <a:bodyPr/>
              <a:lstStyle/>
              <a:p>
                <a:r>
                  <a:rPr lang="es-CR">
                    <a:noFill/>
                  </a:rPr>
                  <a:t> </a:t>
                </a:r>
              </a:p>
            </p:txBody>
          </p:sp>
        </mc:Fallback>
      </mc:AlternateContent>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099" y="3020834"/>
            <a:ext cx="3789221" cy="3720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77189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7" name="5 Elipse">
            <a:extLst>
              <a:ext uri="{FF2B5EF4-FFF2-40B4-BE49-F238E27FC236}">
                <a16:creationId xmlns:a16="http://schemas.microsoft.com/office/drawing/2014/main" xmlns="" id="{D8F8DC89-5271-4371-A0E3-29A433D033A5}"/>
              </a:ext>
            </a:extLst>
          </p:cNvPr>
          <p:cNvSpPr/>
          <p:nvPr/>
        </p:nvSpPr>
        <p:spPr>
          <a:xfrm>
            <a:off x="539553"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3</a:t>
            </a:r>
          </a:p>
        </p:txBody>
      </p:sp>
      <p:sp>
        <p:nvSpPr>
          <p:cNvPr id="8" name="6 Elipse">
            <a:extLst>
              <a:ext uri="{FF2B5EF4-FFF2-40B4-BE49-F238E27FC236}">
                <a16:creationId xmlns:a16="http://schemas.microsoft.com/office/drawing/2014/main" xmlns="" id="{560688F9-D0A3-42CA-B12F-60658E947C04}"/>
              </a:ext>
            </a:extLst>
          </p:cNvPr>
          <p:cNvSpPr/>
          <p:nvPr/>
        </p:nvSpPr>
        <p:spPr>
          <a:xfrm>
            <a:off x="4932041"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4</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1" name="10 Rectángulo redondeado">
            <a:extLst>
              <a:ext uri="{FF2B5EF4-FFF2-40B4-BE49-F238E27FC236}">
                <a16:creationId xmlns:a16="http://schemas.microsoft.com/office/drawing/2014/main" xmlns="" id="{F5751BD8-8FC5-44D8-940A-52DA5C79C80A}"/>
              </a:ext>
            </a:extLst>
          </p:cNvPr>
          <p:cNvSpPr/>
          <p:nvPr/>
        </p:nvSpPr>
        <p:spPr>
          <a:xfrm>
            <a:off x="1979713"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err="1" smtClean="0"/>
              <a:t>Support</a:t>
            </a:r>
            <a:r>
              <a:rPr lang="es-CR" sz="1350" dirty="0" smtClean="0"/>
              <a:t> Vector </a:t>
            </a:r>
            <a:r>
              <a:rPr lang="es-CR" sz="1350" dirty="0" err="1" smtClean="0"/>
              <a:t>Classifier</a:t>
            </a:r>
            <a:r>
              <a:rPr lang="es-CR" sz="1350" dirty="0" smtClean="0"/>
              <a:t> o </a:t>
            </a:r>
            <a:r>
              <a:rPr lang="es-CR" sz="1350" dirty="0" err="1" smtClean="0"/>
              <a:t>Soft</a:t>
            </a:r>
            <a:r>
              <a:rPr lang="es-CR" sz="1350" dirty="0" smtClean="0"/>
              <a:t> </a:t>
            </a:r>
            <a:r>
              <a:rPr lang="es-CR" sz="1350" dirty="0" err="1" smtClean="0"/>
              <a:t>Margin</a:t>
            </a:r>
            <a:r>
              <a:rPr lang="es-CR" sz="1350" dirty="0" smtClean="0"/>
              <a:t> SVM</a:t>
            </a:r>
            <a:endParaRPr lang="es-CR" sz="1350" dirty="0"/>
          </a:p>
        </p:txBody>
      </p:sp>
      <p:sp>
        <p:nvSpPr>
          <p:cNvPr id="13" name="12 Rectángulo redondeado">
            <a:extLst>
              <a:ext uri="{FF2B5EF4-FFF2-40B4-BE49-F238E27FC236}">
                <a16:creationId xmlns:a16="http://schemas.microsoft.com/office/drawing/2014/main" xmlns="" id="{A0FC8252-27A7-4CA1-8450-6DAE7992941C}"/>
              </a:ext>
            </a:extLst>
          </p:cNvPr>
          <p:cNvSpPr/>
          <p:nvPr/>
        </p:nvSpPr>
        <p:spPr>
          <a:xfrm>
            <a:off x="6584688" y="3429000"/>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Otras variantes</a:t>
            </a:r>
            <a:endParaRPr lang="es-CR" sz="1350" dirty="0"/>
          </a:p>
        </p:txBody>
      </p:sp>
      <p:sp>
        <p:nvSpPr>
          <p:cNvPr id="17" name="16 Rectángulo redondeado">
            <a:extLst>
              <a:ext uri="{FF2B5EF4-FFF2-40B4-BE49-F238E27FC236}">
                <a16:creationId xmlns:a16="http://schemas.microsoft.com/office/drawing/2014/main" xmlns="" id="{283EEA12-23FD-458A-BFDF-3F583992CA1A}"/>
              </a:ext>
            </a:extLst>
          </p:cNvPr>
          <p:cNvSpPr/>
          <p:nvPr/>
        </p:nvSpPr>
        <p:spPr>
          <a:xfrm>
            <a:off x="6584687"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Máquinas de Vector Soporte</a:t>
            </a:r>
            <a:endParaRPr lang="es-CR" sz="1350" dirty="0"/>
          </a:p>
        </p:txBody>
      </p:sp>
      <p:sp>
        <p:nvSpPr>
          <p:cNvPr id="12" name="6 Elipse">
            <a:extLst>
              <a:ext uri="{FF2B5EF4-FFF2-40B4-BE49-F238E27FC236}">
                <a16:creationId xmlns:a16="http://schemas.microsoft.com/office/drawing/2014/main" xmlns="" id="{6E6F3B15-486F-476E-92E4-8E32F5162D3D}"/>
              </a:ext>
            </a:extLst>
          </p:cNvPr>
          <p:cNvSpPr/>
          <p:nvPr/>
        </p:nvSpPr>
        <p:spPr>
          <a:xfrm>
            <a:off x="4932041"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5</a:t>
            </a:r>
          </a:p>
        </p:txBody>
      </p:sp>
      <p:sp>
        <p:nvSpPr>
          <p:cNvPr id="15" name="12 Rectángulo redondeado">
            <a:extLst>
              <a:ext uri="{FF2B5EF4-FFF2-40B4-BE49-F238E27FC236}">
                <a16:creationId xmlns:a16="http://schemas.microsoft.com/office/drawing/2014/main" xmlns="" id="{76B57E1A-B6C4-45F1-BAE1-FE0E4F0F5E4E}"/>
              </a:ext>
            </a:extLst>
          </p:cNvPr>
          <p:cNvSpPr/>
          <p:nvPr/>
        </p:nvSpPr>
        <p:spPr>
          <a:xfrm>
            <a:off x="6584688"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¿Para el caso de series de tiempo?</a:t>
            </a:r>
            <a:endParaRPr lang="es-CR" sz="1350" dirty="0"/>
          </a:p>
        </p:txBody>
      </p:sp>
      <p:sp>
        <p:nvSpPr>
          <p:cNvPr id="14" name="6 Elipse">
            <a:extLst>
              <a:ext uri="{FF2B5EF4-FFF2-40B4-BE49-F238E27FC236}">
                <a16:creationId xmlns:a16="http://schemas.microsoft.com/office/drawing/2014/main" xmlns="" id="{6E6F3B15-486F-476E-92E4-8E32F5162D3D}"/>
              </a:ext>
            </a:extLst>
          </p:cNvPr>
          <p:cNvSpPr/>
          <p:nvPr/>
        </p:nvSpPr>
        <p:spPr>
          <a:xfrm>
            <a:off x="4932041"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6</a:t>
            </a:r>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2865118879"/>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33671" y="1196752"/>
                <a:ext cx="8928992" cy="5544616"/>
              </a:xfrm>
            </p:spPr>
            <p:txBody>
              <a:bodyPr>
                <a:normAutofit fontScale="85000" lnSpcReduction="20000"/>
              </a:bodyPr>
              <a:lstStyle/>
              <a:p>
                <a:pPr marL="0" indent="0" algn="just">
                  <a:buNone/>
                </a:pPr>
                <a:r>
                  <a:rPr lang="es-CR" dirty="0"/>
                  <a:t>L</a:t>
                </a:r>
                <a:r>
                  <a:rPr lang="es-CR" dirty="0" smtClean="0"/>
                  <a:t>os</a:t>
                </a:r>
                <a:r>
                  <a:rPr lang="es-CR" dirty="0"/>
                  <a:t> </a:t>
                </a:r>
                <a:r>
                  <a:rPr lang="es-CR" i="1" dirty="0" err="1"/>
                  <a:t>kernels</a:t>
                </a:r>
                <a:r>
                  <a:rPr lang="es-CR" dirty="0"/>
                  <a:t> descritos son solo unos pocos de los muchos que existen. Cada uno tiene una serie de </a:t>
                </a:r>
                <a:r>
                  <a:rPr lang="es-CR" dirty="0" err="1"/>
                  <a:t>hiperparámetros</a:t>
                </a:r>
                <a:r>
                  <a:rPr lang="es-CR" dirty="0"/>
                  <a:t> cuyo valor óptimo puede encontrarse mediante validación cruzada. </a:t>
                </a:r>
                <a:endParaRPr lang="es-CR" dirty="0" smtClean="0"/>
              </a:p>
              <a:p>
                <a:pPr marL="0" indent="0" algn="just">
                  <a:buNone/>
                </a:pPr>
                <a:endParaRPr lang="es-CR" dirty="0"/>
              </a:p>
              <a:p>
                <a:pPr marL="0" indent="0" algn="just">
                  <a:buNone/>
                </a:pPr>
                <a:r>
                  <a:rPr lang="es-CR" dirty="0" smtClean="0"/>
                  <a:t>No </a:t>
                </a:r>
                <a:r>
                  <a:rPr lang="es-CR" dirty="0"/>
                  <a:t>puede decirse que haya un </a:t>
                </a:r>
                <a:r>
                  <a:rPr lang="es-CR" i="1" dirty="0" err="1"/>
                  <a:t>kernel</a:t>
                </a:r>
                <a:r>
                  <a:rPr lang="es-CR" dirty="0"/>
                  <a:t> que supere al </a:t>
                </a:r>
                <a:r>
                  <a:rPr lang="es-CR" dirty="0" smtClean="0"/>
                  <a:t>resto: depende </a:t>
                </a:r>
                <a:r>
                  <a:rPr lang="es-CR" dirty="0"/>
                  <a:t>en gran medida de la naturaleza del problema que se esté tratando. </a:t>
                </a:r>
                <a:endParaRPr lang="es-CR" dirty="0" smtClean="0"/>
              </a:p>
              <a:p>
                <a:pPr marL="0" indent="0" algn="just">
                  <a:buNone/>
                </a:pPr>
                <a:endParaRPr lang="es-CR" dirty="0"/>
              </a:p>
              <a:p>
                <a:pPr marL="0" indent="0" algn="just">
                  <a:buNone/>
                </a:pPr>
                <a:r>
                  <a:rPr lang="es-CR" dirty="0" smtClean="0"/>
                  <a:t>Ahora </a:t>
                </a:r>
                <a:r>
                  <a:rPr lang="es-CR" dirty="0"/>
                  <a:t>bien, tal como indican los autores de </a:t>
                </a:r>
                <a:r>
                  <a:rPr lang="es-CR" i="1" dirty="0"/>
                  <a:t>A </a:t>
                </a:r>
                <a:r>
                  <a:rPr lang="es-CR" i="1" dirty="0" err="1"/>
                  <a:t>Practical</a:t>
                </a:r>
                <a:r>
                  <a:rPr lang="es-CR" i="1" dirty="0"/>
                  <a:t> </a:t>
                </a:r>
                <a:r>
                  <a:rPr lang="es-CR" i="1" dirty="0" err="1"/>
                  <a:t>Guide</a:t>
                </a:r>
                <a:r>
                  <a:rPr lang="es-CR" i="1" dirty="0"/>
                  <a:t> to </a:t>
                </a:r>
                <a:r>
                  <a:rPr lang="es-CR" i="1" dirty="0" err="1"/>
                  <a:t>Support</a:t>
                </a:r>
                <a:r>
                  <a:rPr lang="es-CR" i="1" dirty="0"/>
                  <a:t> Vector </a:t>
                </a:r>
                <a:r>
                  <a:rPr lang="es-CR" i="1" dirty="0" err="1"/>
                  <a:t>Classification</a:t>
                </a:r>
                <a:r>
                  <a:rPr lang="es-CR" dirty="0"/>
                  <a:t>, es muy recomendable probar el </a:t>
                </a:r>
                <a:r>
                  <a:rPr lang="es-CR" i="1" dirty="0" err="1"/>
                  <a:t>kernel</a:t>
                </a:r>
                <a:r>
                  <a:rPr lang="es-CR" i="1" dirty="0"/>
                  <a:t> RBF</a:t>
                </a:r>
                <a:r>
                  <a:rPr lang="es-CR" dirty="0"/>
                  <a:t>. Este </a:t>
                </a:r>
                <a:r>
                  <a:rPr lang="es-CR" i="1" dirty="0" err="1"/>
                  <a:t>kernel</a:t>
                </a:r>
                <a:r>
                  <a:rPr lang="es-CR" dirty="0"/>
                  <a:t> tiene dos ventajas: que solo tiene dos </a:t>
                </a:r>
                <a:r>
                  <a:rPr lang="es-CR" dirty="0" err="1"/>
                  <a:t>hiperparámetros</a:t>
                </a:r>
                <a:r>
                  <a:rPr lang="es-CR" dirty="0"/>
                  <a:t> que optimizar </a:t>
                </a:r>
                <a:r>
                  <a:rPr lang="es-CR" dirty="0" smtClean="0"/>
                  <a:t>(</a:t>
                </a:r>
                <a14:m>
                  <m:oMath xmlns:m="http://schemas.openxmlformats.org/officeDocument/2006/math">
                    <m:r>
                      <a:rPr lang="es-CR" i="1">
                        <a:latin typeface="Cambria Math"/>
                        <a:ea typeface="Cambria Math"/>
                      </a:rPr>
                      <m:t>𝛾</m:t>
                    </m:r>
                    <m:r>
                      <a:rPr lang="es-CR" i="1">
                        <a:latin typeface="Cambria Math"/>
                        <a:ea typeface="Cambria Math"/>
                      </a:rPr>
                      <m:t> </m:t>
                    </m:r>
                  </m:oMath>
                </a14:m>
                <a:r>
                  <a:rPr lang="es-CR" dirty="0"/>
                  <a:t> y la penalización </a:t>
                </a:r>
                <a14:m>
                  <m:oMath xmlns:m="http://schemas.openxmlformats.org/officeDocument/2006/math">
                    <m:r>
                      <a:rPr lang="es-CR" b="1" i="1" dirty="0" smtClean="0">
                        <a:latin typeface="Cambria Math"/>
                      </a:rPr>
                      <m:t>𝑪</m:t>
                    </m:r>
                  </m:oMath>
                </a14:m>
                <a:r>
                  <a:rPr lang="es-CR" dirty="0" smtClean="0"/>
                  <a:t> común </a:t>
                </a:r>
                <a:r>
                  <a:rPr lang="es-CR" dirty="0"/>
                  <a:t>a todos los </a:t>
                </a:r>
                <a:r>
                  <a:rPr lang="es-CR" i="1" dirty="0"/>
                  <a:t>SVM</a:t>
                </a:r>
                <a:r>
                  <a:rPr lang="es-CR" dirty="0"/>
                  <a:t>) y que su flexibilidad puede ir desde un clasificador lineal a uno muy complejo. </a:t>
                </a:r>
                <a:endParaRPr lang="es-C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33671" y="1196752"/>
                <a:ext cx="8928992" cy="5544616"/>
              </a:xfrm>
              <a:blipFill rotWithShape="1">
                <a:blip r:embed="rId2"/>
                <a:stretch>
                  <a:fillRect l="-1298" t="-2198" r="-1366"/>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spTree>
    <p:extLst>
      <p:ext uri="{BB962C8B-B14F-4D97-AF65-F5344CB8AC3E}">
        <p14:creationId xmlns:p14="http://schemas.microsoft.com/office/powerpoint/2010/main" val="1640490562"/>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8229600" cy="4525963"/>
          </a:xfrm>
        </p:spPr>
        <p:txBody>
          <a:bodyPr>
            <a:normAutofit/>
          </a:bodyPr>
          <a:lstStyle/>
          <a:p>
            <a:r>
              <a:rPr lang="es-CR" sz="2400" dirty="0" smtClean="0"/>
              <a:t>Veamos el siguiente ejemplo. </a:t>
            </a:r>
            <a:endParaRPr lang="es-CR" sz="2400" dirty="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628800"/>
            <a:ext cx="8856983" cy="557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796" y="2636912"/>
            <a:ext cx="62484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808411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24744"/>
            <a:ext cx="8784976" cy="792088"/>
          </a:xfrm>
        </p:spPr>
        <p:txBody>
          <a:bodyPr/>
          <a:lstStyle/>
          <a:p>
            <a:pPr marL="0" indent="0" algn="ctr">
              <a:buNone/>
            </a:pPr>
            <a:r>
              <a:rPr lang="es-CR" dirty="0" smtClean="0"/>
              <a:t>¿Qué le aplicarían </a:t>
            </a:r>
            <a:r>
              <a:rPr lang="es-CR" dirty="0" err="1" smtClean="0"/>
              <a:t>uds</a:t>
            </a:r>
            <a:r>
              <a:rPr lang="es-CR" dirty="0" smtClean="0"/>
              <a:t>?</a:t>
            </a:r>
            <a:endParaRPr lang="es-CR" dirty="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276872"/>
            <a:ext cx="5905500"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52207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21410" y="1268760"/>
                <a:ext cx="8928992" cy="4525963"/>
              </a:xfrm>
            </p:spPr>
            <p:txBody>
              <a:bodyPr>
                <a:normAutofit/>
              </a:bodyPr>
              <a:lstStyle/>
              <a:p>
                <a:pPr marL="0" indent="0">
                  <a:buNone/>
                </a:pPr>
                <a:r>
                  <a:rPr lang="es-CR" sz="2400" dirty="0" smtClean="0"/>
                  <a:t>Entre los </a:t>
                </a:r>
                <a:r>
                  <a:rPr lang="es-CR" sz="2400" i="1" dirty="0" err="1"/>
                  <a:t>kernel</a:t>
                </a:r>
                <a:r>
                  <a:rPr lang="es-CR" sz="2400" dirty="0"/>
                  <a:t> no lineales que acepta </a:t>
                </a:r>
                <a:r>
                  <a:rPr lang="es-CR" sz="2400" dirty="0" smtClean="0"/>
                  <a:t>la función </a:t>
                </a:r>
                <a:r>
                  <a:rPr lang="es-CR" sz="2400" dirty="0" err="1" smtClean="0"/>
                  <a:t>svm</a:t>
                </a:r>
                <a:r>
                  <a:rPr lang="es-CR" sz="2400" dirty="0"/>
                  <a:t>()</a:t>
                </a:r>
                <a:r>
                  <a:rPr lang="es-CR" sz="2400" dirty="0"/>
                  <a:t> </a:t>
                </a:r>
                <a:r>
                  <a:rPr lang="es-CR" sz="2400" dirty="0" smtClean="0"/>
                  <a:t>destacan</a:t>
                </a:r>
                <a:r>
                  <a:rPr lang="es-CR" sz="2400" dirty="0"/>
                  <a:t> </a:t>
                </a:r>
                <a:endParaRPr lang="es-CR" sz="2400" dirty="0" smtClean="0"/>
              </a:p>
              <a:p>
                <a:pPr marL="0" indent="0">
                  <a:buNone/>
                </a:pPr>
                <a:r>
                  <a:rPr lang="es-CR" sz="2400" b="1" i="1" dirty="0" smtClean="0"/>
                  <a:t> </a:t>
                </a:r>
                <a:r>
                  <a:rPr lang="es-CR" sz="2400" b="1" i="1" dirty="0" err="1" smtClean="0"/>
                  <a:t>kernel</a:t>
                </a:r>
                <a:r>
                  <a:rPr lang="es-CR" sz="2400" b="1" i="1" dirty="0" smtClean="0"/>
                  <a:t> </a:t>
                </a:r>
                <a:r>
                  <a:rPr lang="es-CR" sz="2400" b="1" i="1" dirty="0"/>
                  <a:t>= "</a:t>
                </a:r>
                <a:r>
                  <a:rPr lang="es-CR" sz="2400" b="1" i="1" dirty="0" err="1"/>
                  <a:t>polinomial</a:t>
                </a:r>
                <a:r>
                  <a:rPr lang="es-CR" sz="2400" b="1" i="1" dirty="0"/>
                  <a:t>"</a:t>
                </a:r>
                <a:r>
                  <a:rPr lang="es-CR" sz="2400" dirty="0"/>
                  <a:t>, en cuyo caso hay que indicar el grado del polinomio </a:t>
                </a:r>
                <a:r>
                  <a:rPr lang="es-CR" sz="2400" dirty="0"/>
                  <a:t>d</a:t>
                </a:r>
                <a:r>
                  <a:rPr lang="es-CR" sz="2400" dirty="0"/>
                  <a:t>, y </a:t>
                </a:r>
                <a:r>
                  <a:rPr lang="es-CR" sz="2400" b="1" i="1" dirty="0" err="1"/>
                  <a:t>kernel</a:t>
                </a:r>
                <a:r>
                  <a:rPr lang="es-CR" sz="2400" b="1" i="1" dirty="0"/>
                  <a:t> = "radial"</a:t>
                </a:r>
                <a:r>
                  <a:rPr lang="es-CR" sz="2400" dirty="0"/>
                  <a:t>, en cuyo caso hay que indicar el </a:t>
                </a:r>
                <a:r>
                  <a:rPr lang="es-CR" sz="2400" dirty="0" err="1"/>
                  <a:t>hiperparámetro</a:t>
                </a:r>
                <a:r>
                  <a:rPr lang="es-CR" sz="2400" dirty="0"/>
                  <a:t> </a:t>
                </a:r>
                <a:r>
                  <a:rPr lang="es-CR" sz="2400" dirty="0" smtClean="0"/>
                  <a:t>parámetro </a:t>
                </a:r>
                <a14:m>
                  <m:oMath xmlns:m="http://schemas.openxmlformats.org/officeDocument/2006/math">
                    <m:r>
                      <a:rPr lang="es-CR" sz="2400" i="1">
                        <a:latin typeface="Cambria Math"/>
                        <a:ea typeface="Cambria Math"/>
                      </a:rPr>
                      <m:t>𝛾</m:t>
                    </m:r>
                  </m:oMath>
                </a14:m>
                <a:r>
                  <a:rPr lang="es-CR" sz="2400" dirty="0" smtClean="0"/>
                  <a:t>.</a:t>
                </a:r>
              </a:p>
              <a:p>
                <a:pPr marL="0" indent="0">
                  <a:buNone/>
                </a:pPr>
                <a:endParaRPr lang="es-CR" sz="2400" dirty="0"/>
              </a:p>
              <a:p>
                <a:pPr marL="0" indent="0">
                  <a:buNone/>
                </a:pPr>
                <a:r>
                  <a:rPr lang="es-CR" sz="2400" dirty="0"/>
                  <a:t>Además de los </a:t>
                </a:r>
                <a:r>
                  <a:rPr lang="es-CR" sz="2400" dirty="0" err="1"/>
                  <a:t>hiperparámetros</a:t>
                </a:r>
                <a:r>
                  <a:rPr lang="es-CR" sz="2400" dirty="0"/>
                  <a:t> propios de cada </a:t>
                </a:r>
                <a:r>
                  <a:rPr lang="es-CR" sz="2400" i="1" dirty="0" err="1" smtClean="0"/>
                  <a:t>kernel</a:t>
                </a:r>
                <a:r>
                  <a:rPr lang="es-CR" sz="2400" dirty="0" smtClean="0"/>
                  <a:t>, todo</a:t>
                </a:r>
                <a:r>
                  <a:rPr lang="es-CR" sz="2400" dirty="0"/>
                  <a:t> </a:t>
                </a:r>
                <a:r>
                  <a:rPr lang="es-CR" sz="2400" i="1" dirty="0" smtClean="0"/>
                  <a:t>SVM </a:t>
                </a:r>
                <a:r>
                  <a:rPr lang="es-CR" sz="2400" dirty="0" smtClean="0"/>
                  <a:t>tiene </a:t>
                </a:r>
                <a:r>
                  <a:rPr lang="es-CR" sz="2400" dirty="0"/>
                  <a:t>también el </a:t>
                </a:r>
                <a:r>
                  <a:rPr lang="es-CR" sz="2400" dirty="0" err="1"/>
                  <a:t>hiperparámetro</a:t>
                </a:r>
                <a:r>
                  <a:rPr lang="es-CR" sz="2400" dirty="0"/>
                  <a:t> de penalización </a:t>
                </a:r>
                <a14:m>
                  <m:oMath xmlns:m="http://schemas.openxmlformats.org/officeDocument/2006/math">
                    <m:r>
                      <a:rPr lang="es-CR" sz="2400" b="1" i="1" dirty="0" smtClean="0">
                        <a:latin typeface="Cambria Math"/>
                      </a:rPr>
                      <m:t>𝑪</m:t>
                    </m:r>
                  </m:oMath>
                </a14:m>
                <a:r>
                  <a:rPr lang="es-CR" sz="2400" dirty="0" smtClean="0"/>
                  <a:t>.</a:t>
                </a:r>
              </a:p>
              <a:p>
                <a:pPr marL="0" indent="0">
                  <a:buNone/>
                </a:pPr>
                <a:endParaRPr lang="es-CR" sz="2400" dirty="0"/>
              </a:p>
              <a:p>
                <a:pPr marL="0" indent="0">
                  <a:buNone/>
                </a:pPr>
                <a:r>
                  <a:rPr lang="es-CR" sz="2400" dirty="0" smtClean="0"/>
                  <a:t>Veamos cómo es que identificamos </a:t>
                </a:r>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21410" y="1268760"/>
                <a:ext cx="8928992" cy="4525963"/>
              </a:xfrm>
              <a:blipFill rotWithShape="1">
                <a:blip r:embed="rId2"/>
                <a:stretch>
                  <a:fillRect l="-1093" t="-1077"/>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a:t> (SVM)</a:t>
            </a:r>
            <a:endParaRPr lang="en-US" dirty="0"/>
          </a:p>
        </p:txBody>
      </p:sp>
    </p:spTree>
    <p:extLst>
      <p:ext uri="{BB962C8B-B14F-4D97-AF65-F5344CB8AC3E}">
        <p14:creationId xmlns:p14="http://schemas.microsoft.com/office/powerpoint/2010/main" val="193053365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smtClean="0"/>
              <a:t> (SVM)</a:t>
            </a:r>
            <a:endParaRPr lang="en-US" dirty="0"/>
          </a:p>
        </p:txBody>
      </p:sp>
      <p:pic>
        <p:nvPicPr>
          <p:cNvPr id="174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0218"/>
            <a:ext cx="8496944"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1355513"/>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66018"/>
            <a:ext cx="8712968" cy="5575350"/>
          </a:xfrm>
        </p:spPr>
        <p:txBody>
          <a:bodyPr/>
          <a:lstStyle/>
          <a:p>
            <a:pPr marL="0" indent="0">
              <a:buNone/>
            </a:pPr>
            <a:r>
              <a:rPr lang="es-CR" sz="2400" dirty="0" smtClean="0"/>
              <a:t>El mejor modelo: </a:t>
            </a:r>
          </a:p>
          <a:p>
            <a:pPr marL="0" indent="0">
              <a:buNone/>
            </a:pPr>
            <a:endParaRPr lang="es-CR" sz="2400" dirty="0" smtClean="0"/>
          </a:p>
          <a:p>
            <a:pPr marL="0" indent="0">
              <a:buNone/>
            </a:pPr>
            <a:endParaRPr lang="es-CR" sz="2400" dirty="0"/>
          </a:p>
          <a:p>
            <a:pPr marL="0" indent="0">
              <a:buNone/>
            </a:pPr>
            <a:endParaRPr lang="es-CR" sz="2400" dirty="0" smtClean="0"/>
          </a:p>
          <a:p>
            <a:pPr marL="0" indent="0">
              <a:buNone/>
            </a:pPr>
            <a:endParaRPr lang="es-CR" sz="2400" dirty="0"/>
          </a:p>
          <a:p>
            <a:pPr marL="0" indent="0">
              <a:buNone/>
            </a:pPr>
            <a:endParaRPr lang="es-CR" sz="2400" dirty="0" smtClean="0"/>
          </a:p>
          <a:p>
            <a:pPr marL="0" indent="0">
              <a:buNone/>
            </a:pPr>
            <a:endParaRPr lang="es-CR" sz="2400" dirty="0"/>
          </a:p>
          <a:p>
            <a:pPr marL="0" indent="0">
              <a:buNone/>
            </a:pPr>
            <a:endParaRPr lang="es-CR" sz="2400" dirty="0" smtClean="0"/>
          </a:p>
          <a:p>
            <a:pPr marL="0" indent="0" algn="just">
              <a:buNone/>
            </a:pPr>
            <a:r>
              <a:rPr lang="es-CR" sz="2400" dirty="0"/>
              <a:t>De entre todos los modelos estudiados, empleando </a:t>
            </a:r>
            <a:r>
              <a:rPr lang="es-CR" sz="2400" dirty="0" err="1"/>
              <a:t>cost</a:t>
            </a:r>
            <a:r>
              <a:rPr lang="es-CR" sz="2400" dirty="0"/>
              <a:t> = 1 y gamma = 5 se logra el menor </a:t>
            </a:r>
            <a:r>
              <a:rPr lang="es-CR" sz="2400" i="1" dirty="0" smtClean="0"/>
              <a:t>cv-test-error</a:t>
            </a:r>
            <a:r>
              <a:rPr lang="es-CR" sz="2400" dirty="0" smtClean="0"/>
              <a:t>.  Veamos la representación </a:t>
            </a:r>
            <a:r>
              <a:rPr lang="es-CR" sz="2400" dirty="0"/>
              <a:t>gráfica del clasificador </a:t>
            </a:r>
            <a:r>
              <a:rPr lang="es-CR" sz="2400" i="1" dirty="0"/>
              <a:t>SVM</a:t>
            </a:r>
            <a:r>
              <a:rPr lang="es-CR" sz="2400" dirty="0" smtClean="0"/>
              <a:t>.</a:t>
            </a:r>
            <a:endParaRPr lang="es-CR" sz="2400" dirty="0"/>
          </a:p>
          <a:p>
            <a:pPr marL="0" indent="0">
              <a:buNone/>
            </a:pPr>
            <a:endParaRPr lang="es-CR" dirty="0" smtClean="0"/>
          </a:p>
          <a:p>
            <a:pPr marL="0" indent="0">
              <a:buNone/>
            </a:pPr>
            <a:endParaRPr lang="es-CR" dirty="0" smtClean="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smtClean="0"/>
              <a:t> (SVM)</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2204864"/>
            <a:ext cx="81629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5122346"/>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96752"/>
            <a:ext cx="8229600" cy="4525963"/>
          </a:xfrm>
        </p:spPr>
        <p:txBody>
          <a:bodyPr>
            <a:normAutofit/>
          </a:bodyPr>
          <a:lstStyle/>
          <a:p>
            <a:pPr marL="0" indent="0">
              <a:buNone/>
            </a:pPr>
            <a:r>
              <a:rPr lang="es-CR" sz="2400" dirty="0" smtClean="0"/>
              <a:t>¿No les parece genial?</a:t>
            </a:r>
            <a:endParaRPr lang="es-CR" sz="2400" dirty="0"/>
          </a:p>
        </p:txBody>
      </p:sp>
      <p:sp>
        <p:nvSpPr>
          <p:cNvPr id="4" name="Title 1">
            <a:extLst>
              <a:ext uri="{FF2B5EF4-FFF2-40B4-BE49-F238E27FC236}">
                <a16:creationId xmlns:a16="http://schemas.microsoft.com/office/drawing/2014/main" xmlns="" id="{8B7DF6EB-4656-4239-81C3-DA65399061BE}"/>
              </a:ext>
            </a:extLst>
          </p:cNvPr>
          <p:cNvSpPr>
            <a:spLocks noGrp="1"/>
          </p:cNvSpPr>
          <p:nvPr>
            <p:ph type="title"/>
          </p:nvPr>
        </p:nvSpPr>
        <p:spPr>
          <a:xfrm>
            <a:off x="179512" y="44624"/>
            <a:ext cx="8856984" cy="864096"/>
          </a:xfrm>
        </p:spPr>
        <p:txBody>
          <a:bodyPr/>
          <a:lstStyle/>
          <a:p>
            <a:r>
              <a:rPr lang="en-US" dirty="0" err="1" smtClean="0"/>
              <a:t>Máquinas</a:t>
            </a:r>
            <a:r>
              <a:rPr lang="en-US" dirty="0" smtClean="0"/>
              <a:t> de Vector </a:t>
            </a:r>
            <a:r>
              <a:rPr lang="en-US" dirty="0" err="1" smtClean="0"/>
              <a:t>Soporte</a:t>
            </a:r>
            <a:r>
              <a:rPr lang="en-US" dirty="0" smtClean="0"/>
              <a:t> (SVM)</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988840"/>
            <a:ext cx="4752528"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413806"/>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7" name="5 Elipse">
            <a:extLst>
              <a:ext uri="{FF2B5EF4-FFF2-40B4-BE49-F238E27FC236}">
                <a16:creationId xmlns:a16="http://schemas.microsoft.com/office/drawing/2014/main" xmlns="" id="{D8F8DC89-5271-4371-A0E3-29A433D033A5}"/>
              </a:ext>
            </a:extLst>
          </p:cNvPr>
          <p:cNvSpPr/>
          <p:nvPr/>
        </p:nvSpPr>
        <p:spPr>
          <a:xfrm>
            <a:off x="539553"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3</a:t>
            </a:r>
          </a:p>
        </p:txBody>
      </p:sp>
      <p:sp>
        <p:nvSpPr>
          <p:cNvPr id="8" name="6 Elipse">
            <a:extLst>
              <a:ext uri="{FF2B5EF4-FFF2-40B4-BE49-F238E27FC236}">
                <a16:creationId xmlns:a16="http://schemas.microsoft.com/office/drawing/2014/main" xmlns="" id="{560688F9-D0A3-42CA-B12F-60658E947C04}"/>
              </a:ext>
            </a:extLst>
          </p:cNvPr>
          <p:cNvSpPr/>
          <p:nvPr/>
        </p:nvSpPr>
        <p:spPr>
          <a:xfrm>
            <a:off x="4932041"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4</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1" name="10 Rectángulo redondeado">
            <a:extLst>
              <a:ext uri="{FF2B5EF4-FFF2-40B4-BE49-F238E27FC236}">
                <a16:creationId xmlns:a16="http://schemas.microsoft.com/office/drawing/2014/main" xmlns="" id="{F5751BD8-8FC5-44D8-940A-52DA5C79C80A}"/>
              </a:ext>
            </a:extLst>
          </p:cNvPr>
          <p:cNvSpPr/>
          <p:nvPr/>
        </p:nvSpPr>
        <p:spPr>
          <a:xfrm>
            <a:off x="1979713"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err="1" smtClean="0"/>
              <a:t>Support</a:t>
            </a:r>
            <a:r>
              <a:rPr lang="es-CR" sz="1350" dirty="0" smtClean="0"/>
              <a:t> Vector </a:t>
            </a:r>
            <a:r>
              <a:rPr lang="es-CR" sz="1350" dirty="0" err="1" smtClean="0"/>
              <a:t>Classifier</a:t>
            </a:r>
            <a:r>
              <a:rPr lang="es-CR" sz="1350" dirty="0" smtClean="0"/>
              <a:t> o </a:t>
            </a:r>
            <a:r>
              <a:rPr lang="es-CR" sz="1350" dirty="0" err="1" smtClean="0"/>
              <a:t>Soft</a:t>
            </a:r>
            <a:r>
              <a:rPr lang="es-CR" sz="1350" dirty="0" smtClean="0"/>
              <a:t> </a:t>
            </a:r>
            <a:r>
              <a:rPr lang="es-CR" sz="1350" dirty="0" err="1" smtClean="0"/>
              <a:t>Margin</a:t>
            </a:r>
            <a:r>
              <a:rPr lang="es-CR" sz="1350" dirty="0" smtClean="0"/>
              <a:t> SVM</a:t>
            </a:r>
            <a:endParaRPr lang="es-CR" sz="1350" dirty="0"/>
          </a:p>
        </p:txBody>
      </p:sp>
      <p:sp>
        <p:nvSpPr>
          <p:cNvPr id="13" name="12 Rectángulo redondeado">
            <a:extLst>
              <a:ext uri="{FF2B5EF4-FFF2-40B4-BE49-F238E27FC236}">
                <a16:creationId xmlns:a16="http://schemas.microsoft.com/office/drawing/2014/main" xmlns="" id="{A0FC8252-27A7-4CA1-8450-6DAE7992941C}"/>
              </a:ext>
            </a:extLst>
          </p:cNvPr>
          <p:cNvSpPr/>
          <p:nvPr/>
        </p:nvSpPr>
        <p:spPr>
          <a:xfrm>
            <a:off x="6584688" y="3429000"/>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Otras variantes</a:t>
            </a:r>
            <a:endParaRPr lang="es-CR" sz="1350" dirty="0"/>
          </a:p>
        </p:txBody>
      </p:sp>
      <p:sp>
        <p:nvSpPr>
          <p:cNvPr id="17" name="16 Rectángulo redondeado">
            <a:extLst>
              <a:ext uri="{FF2B5EF4-FFF2-40B4-BE49-F238E27FC236}">
                <a16:creationId xmlns:a16="http://schemas.microsoft.com/office/drawing/2014/main" xmlns="" id="{283EEA12-23FD-458A-BFDF-3F583992CA1A}"/>
              </a:ext>
            </a:extLst>
          </p:cNvPr>
          <p:cNvSpPr/>
          <p:nvPr/>
        </p:nvSpPr>
        <p:spPr>
          <a:xfrm>
            <a:off x="6584687"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Máquinas de Vector Soporte</a:t>
            </a:r>
            <a:endParaRPr lang="es-CR" sz="1350" dirty="0"/>
          </a:p>
        </p:txBody>
      </p:sp>
      <p:sp>
        <p:nvSpPr>
          <p:cNvPr id="12" name="6 Elipse">
            <a:extLst>
              <a:ext uri="{FF2B5EF4-FFF2-40B4-BE49-F238E27FC236}">
                <a16:creationId xmlns:a16="http://schemas.microsoft.com/office/drawing/2014/main" xmlns="" id="{6E6F3B15-486F-476E-92E4-8E32F5162D3D}"/>
              </a:ext>
            </a:extLst>
          </p:cNvPr>
          <p:cNvSpPr/>
          <p:nvPr/>
        </p:nvSpPr>
        <p:spPr>
          <a:xfrm>
            <a:off x="4932041"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5</a:t>
            </a:r>
          </a:p>
        </p:txBody>
      </p:sp>
      <p:sp>
        <p:nvSpPr>
          <p:cNvPr id="15" name="12 Rectángulo redondeado">
            <a:extLst>
              <a:ext uri="{FF2B5EF4-FFF2-40B4-BE49-F238E27FC236}">
                <a16:creationId xmlns:a16="http://schemas.microsoft.com/office/drawing/2014/main" xmlns="" id="{76B57E1A-B6C4-45F1-BAE1-FE0E4F0F5E4E}"/>
              </a:ext>
            </a:extLst>
          </p:cNvPr>
          <p:cNvSpPr/>
          <p:nvPr/>
        </p:nvSpPr>
        <p:spPr>
          <a:xfrm>
            <a:off x="6584688"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¿Para el caso de series de tiempo?</a:t>
            </a:r>
            <a:endParaRPr lang="es-CR" sz="1350" dirty="0"/>
          </a:p>
        </p:txBody>
      </p:sp>
      <p:sp>
        <p:nvSpPr>
          <p:cNvPr id="14" name="6 Elipse">
            <a:extLst>
              <a:ext uri="{FF2B5EF4-FFF2-40B4-BE49-F238E27FC236}">
                <a16:creationId xmlns:a16="http://schemas.microsoft.com/office/drawing/2014/main" xmlns="" id="{6E6F3B15-486F-476E-92E4-8E32F5162D3D}"/>
              </a:ext>
            </a:extLst>
          </p:cNvPr>
          <p:cNvSpPr/>
          <p:nvPr/>
        </p:nvSpPr>
        <p:spPr>
          <a:xfrm>
            <a:off x="4932041"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6</a:t>
            </a:r>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2865118879"/>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30622"/>
            <a:ext cx="8856984" cy="778098"/>
          </a:xfrm>
        </p:spPr>
        <p:txBody>
          <a:bodyPr/>
          <a:lstStyle/>
          <a:p>
            <a:r>
              <a:rPr lang="es-CR" dirty="0" smtClean="0"/>
              <a:t>Otras variantes y consideraciones</a:t>
            </a:r>
            <a:endParaRPr lang="es-CR" dirty="0"/>
          </a:p>
        </p:txBody>
      </p:sp>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72008" y="980728"/>
                <a:ext cx="7164288" cy="5805264"/>
              </a:xfrm>
            </p:spPr>
            <p:txBody>
              <a:bodyPr>
                <a:normAutofit fontScale="92500"/>
              </a:bodyPr>
              <a:lstStyle/>
              <a:p>
                <a:pPr marL="0" indent="0" algn="just">
                  <a:buNone/>
                </a:pPr>
                <a:r>
                  <a:rPr lang="es-CR" sz="2400" b="1" dirty="0" smtClean="0"/>
                  <a:t>SVM para más de dos clases</a:t>
                </a:r>
              </a:p>
              <a:p>
                <a:pPr marL="0" indent="0" algn="just">
                  <a:buNone/>
                </a:pPr>
                <a:endParaRPr lang="es-CR" sz="2400" u="sng" dirty="0"/>
              </a:p>
              <a:p>
                <a:pPr marL="0" indent="0" algn="just">
                  <a:buNone/>
                </a:pPr>
                <a:r>
                  <a:rPr lang="es-CR" sz="2400" dirty="0" smtClean="0"/>
                  <a:t>El concepto de hiperplano cambia. Los métodos más utilizados son los de </a:t>
                </a:r>
                <a:r>
                  <a:rPr lang="es-CR" sz="2400" dirty="0" err="1"/>
                  <a:t>o</a:t>
                </a:r>
                <a:r>
                  <a:rPr lang="es-CR" sz="2400" dirty="0" err="1" smtClean="0"/>
                  <a:t>ne</a:t>
                </a:r>
                <a:r>
                  <a:rPr lang="es-CR" sz="2400" dirty="0" smtClean="0"/>
                  <a:t>-versus-</a:t>
                </a:r>
                <a:r>
                  <a:rPr lang="es-CR" sz="2400" dirty="0" err="1" smtClean="0"/>
                  <a:t>one</a:t>
                </a:r>
                <a:r>
                  <a:rPr lang="es-CR" sz="2400" dirty="0" smtClean="0"/>
                  <a:t>, </a:t>
                </a:r>
                <a:r>
                  <a:rPr lang="es-CR" sz="2400" dirty="0" err="1" smtClean="0"/>
                  <a:t>one</a:t>
                </a:r>
                <a:r>
                  <a:rPr lang="es-CR" sz="2400" dirty="0" smtClean="0"/>
                  <a:t>-versus-</a:t>
                </a:r>
                <a:r>
                  <a:rPr lang="es-CR" sz="2400" dirty="0" err="1" smtClean="0"/>
                  <a:t>all</a:t>
                </a:r>
                <a:r>
                  <a:rPr lang="es-CR" sz="2400" dirty="0" smtClean="0"/>
                  <a:t> y el preferido DAGSMV</a:t>
                </a:r>
              </a:p>
              <a:p>
                <a:pPr marL="0" indent="0" algn="just">
                  <a:buNone/>
                </a:pPr>
                <a:endParaRPr lang="es-CR" sz="2400" dirty="0"/>
              </a:p>
              <a:p>
                <a:pPr marL="0" indent="0" algn="just">
                  <a:buNone/>
                </a:pPr>
                <a:r>
                  <a:rPr lang="es-CR" sz="2400" b="1" dirty="0" smtClean="0"/>
                  <a:t>Otros algoritmos y formas de estimar</a:t>
                </a:r>
              </a:p>
              <a:p>
                <a:pPr marL="0" indent="0" algn="just">
                  <a:buNone/>
                </a:pPr>
                <a:endParaRPr lang="es-CR" sz="2400" b="1" dirty="0"/>
              </a:p>
              <a:p>
                <a:pPr marL="0" indent="0" algn="just">
                  <a:buNone/>
                </a:pPr>
                <a:r>
                  <a:rPr lang="es-CR" sz="2400" dirty="0" err="1" smtClean="0"/>
                  <a:t>Veran</a:t>
                </a:r>
                <a:r>
                  <a:rPr lang="es-CR" sz="2400" dirty="0" smtClean="0"/>
                  <a:t> </a:t>
                </a:r>
                <a:r>
                  <a:rPr lang="es-CR" sz="2400" dirty="0" err="1" smtClean="0"/>
                  <a:t>Kernels</a:t>
                </a:r>
                <a:r>
                  <a:rPr lang="es-CR" sz="2400" dirty="0" smtClean="0"/>
                  <a:t> de PCA y de todo tipo. Uno de los más </a:t>
                </a:r>
                <a:r>
                  <a:rPr lang="es-CR" sz="2400" dirty="0" err="1" smtClean="0"/>
                  <a:t>fomosos</a:t>
                </a:r>
                <a:r>
                  <a:rPr lang="es-CR" sz="2400" dirty="0" smtClean="0"/>
                  <a:t> es el del Algoritmo </a:t>
                </a:r>
                <a:r>
                  <a:rPr lang="es-CR" sz="2400" dirty="0" err="1" smtClean="0"/>
                  <a:t>Perceptron</a:t>
                </a:r>
                <a:r>
                  <a:rPr lang="es-CR" sz="2400" dirty="0" smtClean="0"/>
                  <a:t>.</a:t>
                </a:r>
              </a:p>
              <a:p>
                <a:pPr marL="0" indent="0" algn="just">
                  <a:buNone/>
                </a:pPr>
                <a:endParaRPr lang="es-CR" sz="2400" dirty="0" smtClean="0"/>
              </a:p>
              <a:p>
                <a:pPr marL="0" indent="0" algn="just">
                  <a:buNone/>
                </a:pPr>
                <a:r>
                  <a:rPr lang="es-CR" sz="2400" b="1" dirty="0" smtClean="0"/>
                  <a:t>Costo computacional del SVM</a:t>
                </a:r>
                <a:endParaRPr lang="es-CR" sz="2400" b="1" dirty="0"/>
              </a:p>
              <a:p>
                <a:pPr marL="0" indent="0" algn="just">
                  <a:buNone/>
                </a:pPr>
                <a:endParaRPr lang="es-CR" sz="2400" dirty="0" smtClean="0"/>
              </a:p>
              <a:p>
                <a:pPr marL="0" indent="0" algn="just">
                  <a:buNone/>
                </a:pPr>
                <a:r>
                  <a:rPr lang="es-CR" sz="2400" dirty="0" smtClean="0"/>
                  <a:t>Pues es bastante costoso… al utilizar el producto punto de una matriz </a:t>
                </a:r>
                <a14:m>
                  <m:oMath xmlns:m="http://schemas.openxmlformats.org/officeDocument/2006/math">
                    <m:r>
                      <a:rPr lang="es-CR" sz="2400" b="0" i="1" smtClean="0">
                        <a:latin typeface="Cambria Math"/>
                      </a:rPr>
                      <m:t>𝑛</m:t>
                    </m:r>
                    <m:r>
                      <a:rPr lang="es-CR" sz="2400" b="0" i="1" smtClean="0">
                        <a:latin typeface="Cambria Math"/>
                      </a:rPr>
                      <m:t>∗</m:t>
                    </m:r>
                    <m:r>
                      <a:rPr lang="es-CR" sz="2400" b="0" i="1" smtClean="0">
                        <a:latin typeface="Cambria Math"/>
                      </a:rPr>
                      <m:t>𝑛</m:t>
                    </m:r>
                  </m:oMath>
                </a14:m>
                <a:r>
                  <a:rPr lang="es-CR" sz="2400" dirty="0" smtClean="0"/>
                  <a:t>, pues es uno de sus grandes problemas.</a:t>
                </a:r>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72008" y="980728"/>
                <a:ext cx="7164288" cy="5805264"/>
              </a:xfrm>
              <a:blipFill rotWithShape="1">
                <a:blip r:embed="rId2"/>
                <a:stretch>
                  <a:fillRect l="-1106" t="-630" r="-1106" b="-1891"/>
                </a:stretch>
              </a:blipFill>
            </p:spPr>
            <p:txBody>
              <a:bodyPr/>
              <a:lstStyle/>
              <a:p>
                <a:r>
                  <a:rPr lang="es-CR">
                    <a:noFill/>
                  </a:rPr>
                  <a:t> </a:t>
                </a:r>
              </a:p>
            </p:txBody>
          </p:sp>
        </mc:Fallback>
      </mc:AlternateContent>
    </p:spTree>
    <p:extLst>
      <p:ext uri="{BB962C8B-B14F-4D97-AF65-F5344CB8AC3E}">
        <p14:creationId xmlns:p14="http://schemas.microsoft.com/office/powerpoint/2010/main" val="97156224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xmlns="" id="{F3E5F748-54A6-48B9-982C-35338F2918B7}"/>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6" name="4 Elipse">
            <a:extLst>
              <a:ext uri="{FF2B5EF4-FFF2-40B4-BE49-F238E27FC236}">
                <a16:creationId xmlns:a16="http://schemas.microsoft.com/office/drawing/2014/main" xmlns="" id="{DC984136-0EA0-4431-B28D-62E701BC6E7D}"/>
              </a:ext>
            </a:extLst>
          </p:cNvPr>
          <p:cNvSpPr/>
          <p:nvPr/>
        </p:nvSpPr>
        <p:spPr>
          <a:xfrm>
            <a:off x="539553"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2</a:t>
            </a:r>
          </a:p>
        </p:txBody>
      </p:sp>
      <p:sp>
        <p:nvSpPr>
          <p:cNvPr id="7" name="5 Elipse">
            <a:extLst>
              <a:ext uri="{FF2B5EF4-FFF2-40B4-BE49-F238E27FC236}">
                <a16:creationId xmlns:a16="http://schemas.microsoft.com/office/drawing/2014/main" xmlns="" id="{D8F8DC89-5271-4371-A0E3-29A433D033A5}"/>
              </a:ext>
            </a:extLst>
          </p:cNvPr>
          <p:cNvSpPr/>
          <p:nvPr/>
        </p:nvSpPr>
        <p:spPr>
          <a:xfrm>
            <a:off x="539553"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3</a:t>
            </a:r>
          </a:p>
        </p:txBody>
      </p:sp>
      <p:sp>
        <p:nvSpPr>
          <p:cNvPr id="8" name="6 Elipse">
            <a:extLst>
              <a:ext uri="{FF2B5EF4-FFF2-40B4-BE49-F238E27FC236}">
                <a16:creationId xmlns:a16="http://schemas.microsoft.com/office/drawing/2014/main" xmlns="" id="{560688F9-D0A3-42CA-B12F-60658E947C04}"/>
              </a:ext>
            </a:extLst>
          </p:cNvPr>
          <p:cNvSpPr/>
          <p:nvPr/>
        </p:nvSpPr>
        <p:spPr>
          <a:xfrm>
            <a:off x="4932041"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4</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1" name="10 Rectángulo redondeado">
            <a:extLst>
              <a:ext uri="{FF2B5EF4-FFF2-40B4-BE49-F238E27FC236}">
                <a16:creationId xmlns:a16="http://schemas.microsoft.com/office/drawing/2014/main" xmlns="" id="{F5751BD8-8FC5-44D8-940A-52DA5C79C80A}"/>
              </a:ext>
            </a:extLst>
          </p:cNvPr>
          <p:cNvSpPr/>
          <p:nvPr/>
        </p:nvSpPr>
        <p:spPr>
          <a:xfrm>
            <a:off x="1979713"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err="1" smtClean="0"/>
              <a:t>Support</a:t>
            </a:r>
            <a:r>
              <a:rPr lang="es-CR" sz="1350" dirty="0" smtClean="0"/>
              <a:t> Vector </a:t>
            </a:r>
            <a:r>
              <a:rPr lang="es-CR" sz="1350" dirty="0" err="1" smtClean="0"/>
              <a:t>Classifier</a:t>
            </a:r>
            <a:r>
              <a:rPr lang="es-CR" sz="1350" dirty="0" smtClean="0"/>
              <a:t> o </a:t>
            </a:r>
            <a:r>
              <a:rPr lang="es-CR" sz="1350" dirty="0" err="1" smtClean="0"/>
              <a:t>Soft</a:t>
            </a:r>
            <a:r>
              <a:rPr lang="es-CR" sz="1350" dirty="0" smtClean="0"/>
              <a:t> </a:t>
            </a:r>
            <a:r>
              <a:rPr lang="es-CR" sz="1350" dirty="0" err="1" smtClean="0"/>
              <a:t>Margin</a:t>
            </a:r>
            <a:r>
              <a:rPr lang="es-CR" sz="1350" dirty="0" smtClean="0"/>
              <a:t> SVM</a:t>
            </a:r>
            <a:endParaRPr lang="es-CR" sz="1350" dirty="0"/>
          </a:p>
        </p:txBody>
      </p:sp>
      <p:sp>
        <p:nvSpPr>
          <p:cNvPr id="13" name="12 Rectángulo redondeado">
            <a:extLst>
              <a:ext uri="{FF2B5EF4-FFF2-40B4-BE49-F238E27FC236}">
                <a16:creationId xmlns:a16="http://schemas.microsoft.com/office/drawing/2014/main" xmlns="" id="{A0FC8252-27A7-4CA1-8450-6DAE7992941C}"/>
              </a:ext>
            </a:extLst>
          </p:cNvPr>
          <p:cNvSpPr/>
          <p:nvPr/>
        </p:nvSpPr>
        <p:spPr>
          <a:xfrm>
            <a:off x="6584688" y="3429000"/>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Otras variantes</a:t>
            </a:r>
            <a:endParaRPr lang="es-CR" sz="1350" dirty="0"/>
          </a:p>
        </p:txBody>
      </p:sp>
      <p:sp>
        <p:nvSpPr>
          <p:cNvPr id="17" name="16 Rectángulo redondeado">
            <a:extLst>
              <a:ext uri="{FF2B5EF4-FFF2-40B4-BE49-F238E27FC236}">
                <a16:creationId xmlns:a16="http://schemas.microsoft.com/office/drawing/2014/main" xmlns="" id="{283EEA12-23FD-458A-BFDF-3F583992CA1A}"/>
              </a:ext>
            </a:extLst>
          </p:cNvPr>
          <p:cNvSpPr/>
          <p:nvPr/>
        </p:nvSpPr>
        <p:spPr>
          <a:xfrm>
            <a:off x="6584687"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Máquinas de Vector Soporte</a:t>
            </a:r>
            <a:endParaRPr lang="es-CR" sz="1350" dirty="0"/>
          </a:p>
        </p:txBody>
      </p:sp>
      <p:sp>
        <p:nvSpPr>
          <p:cNvPr id="12" name="6 Elipse">
            <a:extLst>
              <a:ext uri="{FF2B5EF4-FFF2-40B4-BE49-F238E27FC236}">
                <a16:creationId xmlns:a16="http://schemas.microsoft.com/office/drawing/2014/main" xmlns="" id="{6E6F3B15-486F-476E-92E4-8E32F5162D3D}"/>
              </a:ext>
            </a:extLst>
          </p:cNvPr>
          <p:cNvSpPr/>
          <p:nvPr/>
        </p:nvSpPr>
        <p:spPr>
          <a:xfrm>
            <a:off x="4932041" y="3402087"/>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5</a:t>
            </a:r>
          </a:p>
        </p:txBody>
      </p:sp>
      <p:sp>
        <p:nvSpPr>
          <p:cNvPr id="15" name="12 Rectángulo redondeado">
            <a:extLst>
              <a:ext uri="{FF2B5EF4-FFF2-40B4-BE49-F238E27FC236}">
                <a16:creationId xmlns:a16="http://schemas.microsoft.com/office/drawing/2014/main" xmlns="" id="{76B57E1A-B6C4-45F1-BAE1-FE0E4F0F5E4E}"/>
              </a:ext>
            </a:extLst>
          </p:cNvPr>
          <p:cNvSpPr/>
          <p:nvPr/>
        </p:nvSpPr>
        <p:spPr>
          <a:xfrm>
            <a:off x="6584688" y="4949909"/>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smtClean="0"/>
              <a:t>¿Para el caso de series de tiempo?</a:t>
            </a:r>
            <a:endParaRPr lang="es-CR" sz="1350" dirty="0"/>
          </a:p>
        </p:txBody>
      </p:sp>
      <p:sp>
        <p:nvSpPr>
          <p:cNvPr id="14" name="6 Elipse">
            <a:extLst>
              <a:ext uri="{FF2B5EF4-FFF2-40B4-BE49-F238E27FC236}">
                <a16:creationId xmlns:a16="http://schemas.microsoft.com/office/drawing/2014/main" xmlns="" id="{6E6F3B15-486F-476E-92E4-8E32F5162D3D}"/>
              </a:ext>
            </a:extLst>
          </p:cNvPr>
          <p:cNvSpPr/>
          <p:nvPr/>
        </p:nvSpPr>
        <p:spPr>
          <a:xfrm>
            <a:off x="4932041" y="4914255"/>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6</a:t>
            </a:r>
          </a:p>
        </p:txBody>
      </p:sp>
      <p:sp>
        <p:nvSpPr>
          <p:cNvPr id="18" name="9 Rectángulo redondeado">
            <a:extLst>
              <a:ext uri="{FF2B5EF4-FFF2-40B4-BE49-F238E27FC236}">
                <a16:creationId xmlns:a16="http://schemas.microsoft.com/office/drawing/2014/main" xmlns="" id="{3D3ABA7E-7369-4096-9745-323ECF83A538}"/>
              </a:ext>
            </a:extLst>
          </p:cNvPr>
          <p:cNvSpPr/>
          <p:nvPr/>
        </p:nvSpPr>
        <p:spPr>
          <a:xfrm>
            <a:off x="1979713" y="3402087"/>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Hiperplano y MMC</a:t>
            </a:r>
          </a:p>
        </p:txBody>
      </p:sp>
    </p:spTree>
    <p:extLst>
      <p:ext uri="{BB962C8B-B14F-4D97-AF65-F5344CB8AC3E}">
        <p14:creationId xmlns:p14="http://schemas.microsoft.com/office/powerpoint/2010/main" val="250844370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Elipse">
            <a:extLst>
              <a:ext uri="{FF2B5EF4-FFF2-40B4-BE49-F238E27FC236}">
                <a16:creationId xmlns:a16="http://schemas.microsoft.com/office/drawing/2014/main" xmlns="" id="{15E93677-2C0F-40E9-A292-EA90C7EE6090}"/>
              </a:ext>
            </a:extLst>
          </p:cNvPr>
          <p:cNvSpPr/>
          <p:nvPr/>
        </p:nvSpPr>
        <p:spPr>
          <a:xfrm>
            <a:off x="539553" y="1908092"/>
            <a:ext cx="1008112" cy="756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350" dirty="0"/>
              <a:t>1</a:t>
            </a:r>
          </a:p>
        </p:txBody>
      </p:sp>
      <p:sp>
        <p:nvSpPr>
          <p:cNvPr id="10" name="9 Rectángulo redondeado">
            <a:extLst>
              <a:ext uri="{FF2B5EF4-FFF2-40B4-BE49-F238E27FC236}">
                <a16:creationId xmlns:a16="http://schemas.microsoft.com/office/drawing/2014/main" xmlns="" id="{290C1C2F-38AF-4E91-B24A-06E437CD0F0E}"/>
              </a:ext>
            </a:extLst>
          </p:cNvPr>
          <p:cNvSpPr/>
          <p:nvPr/>
        </p:nvSpPr>
        <p:spPr>
          <a:xfrm>
            <a:off x="1979713" y="1908092"/>
            <a:ext cx="2232248" cy="7560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1350" dirty="0"/>
              <a:t>Introducción</a:t>
            </a:r>
          </a:p>
        </p:txBody>
      </p:sp>
      <p:sp>
        <p:nvSpPr>
          <p:cNvPr id="16" name="1 Título">
            <a:extLst>
              <a:ext uri="{FF2B5EF4-FFF2-40B4-BE49-F238E27FC236}">
                <a16:creationId xmlns:a16="http://schemas.microsoft.com/office/drawing/2014/main" xmlns="" id="{635F286F-582D-41E4-A5F9-A751234FB789}"/>
              </a:ext>
            </a:extLst>
          </p:cNvPr>
          <p:cNvSpPr txBox="1">
            <a:spLocks/>
          </p:cNvSpPr>
          <p:nvPr/>
        </p:nvSpPr>
        <p:spPr>
          <a:xfrm>
            <a:off x="457200" y="332656"/>
            <a:ext cx="8229600" cy="74559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300" dirty="0"/>
              <a:t>Índice</a:t>
            </a:r>
          </a:p>
        </p:txBody>
      </p:sp>
    </p:spTree>
    <p:extLst>
      <p:ext uri="{BB962C8B-B14F-4D97-AF65-F5344CB8AC3E}">
        <p14:creationId xmlns:p14="http://schemas.microsoft.com/office/powerpoint/2010/main" val="2444670427"/>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30622"/>
            <a:ext cx="8856984" cy="850106"/>
          </a:xfrm>
        </p:spPr>
        <p:txBody>
          <a:bodyPr/>
          <a:lstStyle/>
          <a:p>
            <a:r>
              <a:rPr lang="es-CR" dirty="0" smtClean="0"/>
              <a:t>SVM en series temporales</a:t>
            </a:r>
            <a:endParaRPr lang="es-CR" dirty="0"/>
          </a:p>
        </p:txBody>
      </p:sp>
      <p:sp>
        <p:nvSpPr>
          <p:cNvPr id="3" name="2 Marcador de contenido"/>
          <p:cNvSpPr>
            <a:spLocks noGrp="1"/>
          </p:cNvSpPr>
          <p:nvPr>
            <p:ph idx="1"/>
          </p:nvPr>
        </p:nvSpPr>
        <p:spPr>
          <a:xfrm>
            <a:off x="251520" y="1412776"/>
            <a:ext cx="8784976" cy="4525963"/>
          </a:xfrm>
        </p:spPr>
        <p:txBody>
          <a:bodyPr>
            <a:normAutofit/>
          </a:bodyPr>
          <a:lstStyle/>
          <a:p>
            <a:r>
              <a:rPr lang="es-CR" sz="2400" dirty="0" smtClean="0"/>
              <a:t>Esperemos un poco… no va a tardar a ser implementado en R o </a:t>
            </a:r>
            <a:r>
              <a:rPr lang="es-CR" sz="2400" dirty="0" err="1" smtClean="0"/>
              <a:t>Pyrthon</a:t>
            </a:r>
            <a:r>
              <a:rPr lang="es-CR" sz="2400" dirty="0" smtClean="0"/>
              <a:t>…</a:t>
            </a:r>
            <a:endParaRPr lang="es-CR" sz="2400" dirty="0"/>
          </a:p>
        </p:txBody>
      </p:sp>
      <p:pic>
        <p:nvPicPr>
          <p:cNvPr id="29698" name="Picture 2" descr="Image result for just wa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818" y="2492896"/>
            <a:ext cx="6048672" cy="384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2166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816" y="58614"/>
            <a:ext cx="8949680" cy="850106"/>
          </a:xfrm>
        </p:spPr>
        <p:txBody>
          <a:bodyPr/>
          <a:lstStyle/>
          <a:p>
            <a:r>
              <a:rPr lang="es-CR" dirty="0" smtClean="0"/>
              <a:t>Conclusión y discusión</a:t>
            </a:r>
            <a:endParaRPr lang="es-CR" dirty="0"/>
          </a:p>
        </p:txBody>
      </p:sp>
      <p:sp>
        <p:nvSpPr>
          <p:cNvPr id="3" name="2 Marcador de contenido"/>
          <p:cNvSpPr>
            <a:spLocks noGrp="1"/>
          </p:cNvSpPr>
          <p:nvPr>
            <p:ph idx="1"/>
          </p:nvPr>
        </p:nvSpPr>
        <p:spPr>
          <a:xfrm>
            <a:off x="35496" y="1124744"/>
            <a:ext cx="6948264" cy="5688632"/>
          </a:xfrm>
        </p:spPr>
        <p:txBody>
          <a:bodyPr>
            <a:normAutofit/>
          </a:bodyPr>
          <a:lstStyle/>
          <a:p>
            <a:pPr marL="0" indent="0" algn="just">
              <a:buNone/>
            </a:pPr>
            <a:r>
              <a:rPr lang="es-CR" sz="2400" dirty="0" smtClean="0"/>
              <a:t>El presente capítulo presento la técnica de Máquinas de Vector Soporte y sus conceptos relacionados.</a:t>
            </a:r>
          </a:p>
          <a:p>
            <a:pPr marL="0" indent="0" algn="just">
              <a:buNone/>
            </a:pPr>
            <a:endParaRPr lang="es-CR" sz="2400" dirty="0"/>
          </a:p>
          <a:p>
            <a:pPr marL="0" indent="0" algn="just">
              <a:buNone/>
            </a:pPr>
            <a:r>
              <a:rPr lang="es-CR" sz="2400" dirty="0" smtClean="0"/>
              <a:t>La obtención del hiperplano posee diversas consideraciones, dentro de ellas la escogencia del correcto </a:t>
            </a:r>
            <a:r>
              <a:rPr lang="es-CR" sz="2400" dirty="0" err="1" smtClean="0"/>
              <a:t>kernel</a:t>
            </a:r>
            <a:r>
              <a:rPr lang="es-CR" sz="2400" dirty="0" smtClean="0"/>
              <a:t> y los </a:t>
            </a:r>
            <a:r>
              <a:rPr lang="es-CR" sz="2400" dirty="0" err="1" smtClean="0"/>
              <a:t>hiperparámetros</a:t>
            </a:r>
            <a:r>
              <a:rPr lang="es-CR" sz="2400" dirty="0" smtClean="0"/>
              <a:t> asociados. </a:t>
            </a:r>
          </a:p>
          <a:p>
            <a:pPr marL="0" indent="0" algn="just">
              <a:buNone/>
            </a:pPr>
            <a:endParaRPr lang="es-CR" sz="2400" dirty="0" smtClean="0"/>
          </a:p>
          <a:p>
            <a:pPr marL="0" indent="0" algn="just">
              <a:buNone/>
            </a:pPr>
            <a:r>
              <a:rPr lang="es-CR" sz="2400" dirty="0" smtClean="0"/>
              <a:t>Las SVM marca un ante y un después en la conjunción de la escogencia funcional y los procesos de optimización informática.</a:t>
            </a:r>
          </a:p>
          <a:p>
            <a:pPr marL="0" indent="0" algn="just">
              <a:buNone/>
            </a:pPr>
            <a:endParaRPr lang="es-CR" sz="2400" dirty="0"/>
          </a:p>
          <a:p>
            <a:pPr marL="0" indent="0" algn="just">
              <a:buNone/>
            </a:pPr>
            <a:r>
              <a:rPr lang="es-CR" sz="2400" dirty="0" smtClean="0"/>
              <a:t>Debemos esperar desarrollos de SVM para series de tiempos</a:t>
            </a:r>
            <a:endParaRPr lang="es-CR" sz="2400" dirty="0"/>
          </a:p>
          <a:p>
            <a:pPr marL="0" indent="0" algn="just">
              <a:buNone/>
            </a:pPr>
            <a:endParaRPr lang="es-CR" sz="2400" dirty="0"/>
          </a:p>
        </p:txBody>
      </p:sp>
      <p:pic>
        <p:nvPicPr>
          <p:cNvPr id="34818" name="Picture 2" descr="Image result for conclusi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9664" y="4221088"/>
            <a:ext cx="1916832" cy="1916833"/>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Image result for conclusion icon"/>
          <p:cNvPicPr>
            <a:picLocks noChangeAspect="1" noChangeArrowheads="1"/>
          </p:cNvPicPr>
          <p:nvPr/>
        </p:nvPicPr>
        <p:blipFill rotWithShape="1">
          <a:blip r:embed="rId3">
            <a:extLst>
              <a:ext uri="{28A0092B-C50C-407E-A947-70E740481C1C}">
                <a14:useLocalDpi xmlns:a14="http://schemas.microsoft.com/office/drawing/2010/main" val="0"/>
              </a:ext>
            </a:extLst>
          </a:blip>
          <a:srcRect l="4056" t="8056" b="11926"/>
          <a:stretch/>
        </p:blipFill>
        <p:spPr bwMode="auto">
          <a:xfrm>
            <a:off x="7323116" y="1340768"/>
            <a:ext cx="1599175"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6641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7650" name="Picture 2" descr="Image result for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83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19409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64E4A-0284-4AB5-8E0B-9AD4F26D9D61}"/>
              </a:ext>
            </a:extLst>
          </p:cNvPr>
          <p:cNvSpPr>
            <a:spLocks noGrp="1"/>
          </p:cNvSpPr>
          <p:nvPr>
            <p:ph type="title"/>
          </p:nvPr>
        </p:nvSpPr>
        <p:spPr>
          <a:xfrm>
            <a:off x="457200" y="116632"/>
            <a:ext cx="8229600" cy="706090"/>
          </a:xfrm>
        </p:spPr>
        <p:txBody>
          <a:bodyPr>
            <a:normAutofit fontScale="90000"/>
          </a:bodyPr>
          <a:lstStyle/>
          <a:p>
            <a:r>
              <a:rPr lang="es-CR" dirty="0"/>
              <a:t>Introducción</a:t>
            </a:r>
            <a:endParaRPr lang="en-US" dirty="0"/>
          </a:p>
        </p:txBody>
      </p:sp>
      <p:sp>
        <p:nvSpPr>
          <p:cNvPr id="3" name="Content Placeholder 2">
            <a:extLst>
              <a:ext uri="{FF2B5EF4-FFF2-40B4-BE49-F238E27FC236}">
                <a16:creationId xmlns:a16="http://schemas.microsoft.com/office/drawing/2014/main" xmlns="" id="{5DC36660-E9A5-4594-9CA6-93F8FCB7D4FC}"/>
              </a:ext>
            </a:extLst>
          </p:cNvPr>
          <p:cNvSpPr>
            <a:spLocks noGrp="1"/>
          </p:cNvSpPr>
          <p:nvPr>
            <p:ph idx="1"/>
          </p:nvPr>
        </p:nvSpPr>
        <p:spPr>
          <a:xfrm>
            <a:off x="107504" y="980728"/>
            <a:ext cx="7344816" cy="5760640"/>
          </a:xfrm>
        </p:spPr>
        <p:txBody>
          <a:bodyPr>
            <a:normAutofit/>
          </a:bodyPr>
          <a:lstStyle/>
          <a:p>
            <a:pPr marL="0" indent="0" algn="just">
              <a:buNone/>
            </a:pPr>
            <a:r>
              <a:rPr lang="es-ES" sz="2400" dirty="0"/>
              <a:t>El método de clasificación-regresión Máquinas de Vector Soporte (</a:t>
            </a:r>
            <a:r>
              <a:rPr lang="es-ES" sz="2400" i="1" dirty="0"/>
              <a:t>Vector </a:t>
            </a:r>
            <a:r>
              <a:rPr lang="es-ES" sz="2400" i="1" dirty="0" err="1"/>
              <a:t>Support</a:t>
            </a:r>
            <a:r>
              <a:rPr lang="es-ES" sz="2400" i="1" dirty="0"/>
              <a:t> Machines, </a:t>
            </a:r>
            <a:r>
              <a:rPr lang="es-ES" sz="2400" i="1" dirty="0" err="1"/>
              <a:t>SVMs</a:t>
            </a:r>
            <a:r>
              <a:rPr lang="es-ES" sz="2400" dirty="0"/>
              <a:t>) fue desarrollado en la década de los 90, dentro de campo de la ciencia computacional. </a:t>
            </a:r>
          </a:p>
          <a:p>
            <a:pPr algn="just"/>
            <a:endParaRPr lang="es-ES" sz="2400" dirty="0"/>
          </a:p>
          <a:p>
            <a:pPr marL="0" indent="0" algn="just">
              <a:buNone/>
            </a:pPr>
            <a:r>
              <a:rPr lang="es-ES" sz="2400" dirty="0"/>
              <a:t>Si bien originariamente se desarrolló como un método de clasificación binaria, su aplicación se ha extendido a problemas de clasificación múltiple y regresión. </a:t>
            </a:r>
          </a:p>
          <a:p>
            <a:pPr algn="just"/>
            <a:endParaRPr lang="es-ES" sz="2400" i="1" dirty="0"/>
          </a:p>
          <a:p>
            <a:pPr marL="0" indent="0" algn="just">
              <a:buNone/>
            </a:pPr>
            <a:r>
              <a:rPr lang="es-ES" sz="2400" dirty="0"/>
              <a:t>El</a:t>
            </a:r>
            <a:r>
              <a:rPr lang="es-ES" sz="2400" i="1" dirty="0"/>
              <a:t> </a:t>
            </a:r>
            <a:r>
              <a:rPr lang="es-ES" sz="2400" i="1" dirty="0" err="1"/>
              <a:t>SVMs</a:t>
            </a:r>
            <a:r>
              <a:rPr lang="es-ES" sz="2400" dirty="0"/>
              <a:t> ha resultado ser uno de los mejores clasificadores para un amplio abanico de eventos, por lo que se considera uno de los referentes dentro del ámbito de aprendizaje estadístico y  el aprendizaje supervisado (machine </a:t>
            </a:r>
            <a:r>
              <a:rPr lang="es-ES" sz="2400" dirty="0" err="1"/>
              <a:t>learning</a:t>
            </a:r>
            <a:r>
              <a:rPr lang="es-ES" sz="2400" dirty="0"/>
              <a:t>).</a:t>
            </a:r>
            <a:endParaRPr lang="en-US" sz="2400" dirty="0"/>
          </a:p>
        </p:txBody>
      </p:sp>
      <p:pic>
        <p:nvPicPr>
          <p:cNvPr id="32770" name="Picture 2" descr="Image result for histor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1543224"/>
            <a:ext cx="1358280" cy="135828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histor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475" y="4509120"/>
            <a:ext cx="1454001" cy="145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759564"/>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E86A40F-F2D5-488C-9388-5F10D7E55420}"/>
              </a:ext>
            </a:extLst>
          </p:cNvPr>
          <p:cNvSpPr>
            <a:spLocks noGrp="1"/>
          </p:cNvSpPr>
          <p:nvPr>
            <p:ph idx="1"/>
          </p:nvPr>
        </p:nvSpPr>
        <p:spPr>
          <a:xfrm>
            <a:off x="457199" y="1556792"/>
            <a:ext cx="8229600" cy="4525963"/>
          </a:xfrm>
        </p:spPr>
        <p:txBody>
          <a:bodyPr/>
          <a:lstStyle/>
          <a:p>
            <a:endParaRPr lang="en-US"/>
          </a:p>
        </p:txBody>
      </p:sp>
      <p:sp>
        <p:nvSpPr>
          <p:cNvPr id="4" name="Title 1">
            <a:extLst>
              <a:ext uri="{FF2B5EF4-FFF2-40B4-BE49-F238E27FC236}">
                <a16:creationId xmlns:a16="http://schemas.microsoft.com/office/drawing/2014/main" xmlns="" id="{68F79040-D96A-4F7B-83B4-6B472D0EFC68}"/>
              </a:ext>
            </a:extLst>
          </p:cNvPr>
          <p:cNvSpPr>
            <a:spLocks noGrp="1"/>
          </p:cNvSpPr>
          <p:nvPr>
            <p:ph type="title"/>
          </p:nvPr>
        </p:nvSpPr>
        <p:spPr>
          <a:xfrm>
            <a:off x="457200" y="116632"/>
            <a:ext cx="8229600" cy="706090"/>
          </a:xfrm>
        </p:spPr>
        <p:txBody>
          <a:bodyPr>
            <a:normAutofit fontScale="90000"/>
          </a:bodyPr>
          <a:lstStyle/>
          <a:p>
            <a:r>
              <a:rPr lang="es-CR" dirty="0"/>
              <a:t>Introducción</a:t>
            </a:r>
            <a:endParaRPr lang="en-US" dirty="0"/>
          </a:p>
        </p:txBody>
      </p:sp>
      <p:pic>
        <p:nvPicPr>
          <p:cNvPr id="3074" name="Picture 2" descr="Resultado de imagen para support vector machines timeline">
            <a:extLst>
              <a:ext uri="{FF2B5EF4-FFF2-40B4-BE49-F238E27FC236}">
                <a16:creationId xmlns:a16="http://schemas.microsoft.com/office/drawing/2014/main" xmlns="" id="{15E17D5A-FABC-417B-85F1-9B536032D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02" y="1196753"/>
            <a:ext cx="8959995"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543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AC9E7F2-DBF3-4BA0-AAAA-ECFEA8072A5B}"/>
              </a:ext>
            </a:extLst>
          </p:cNvPr>
          <p:cNvSpPr>
            <a:spLocks noGrp="1"/>
          </p:cNvSpPr>
          <p:nvPr>
            <p:ph type="title"/>
          </p:nvPr>
        </p:nvSpPr>
        <p:spPr>
          <a:xfrm>
            <a:off x="457200" y="116632"/>
            <a:ext cx="8229600" cy="706090"/>
          </a:xfrm>
        </p:spPr>
        <p:txBody>
          <a:bodyPr>
            <a:normAutofit fontScale="90000"/>
          </a:bodyPr>
          <a:lstStyle/>
          <a:p>
            <a:r>
              <a:rPr lang="es-CR" dirty="0"/>
              <a:t>Introducción</a:t>
            </a:r>
            <a:endParaRPr lang="en-US" dirty="0"/>
          </a:p>
        </p:txBody>
      </p:sp>
      <p:sp>
        <p:nvSpPr>
          <p:cNvPr id="5" name="Content Placeholder 2">
            <a:extLst>
              <a:ext uri="{FF2B5EF4-FFF2-40B4-BE49-F238E27FC236}">
                <a16:creationId xmlns:a16="http://schemas.microsoft.com/office/drawing/2014/main" xmlns="" id="{0B7FE0BD-D3A8-4CD4-A8D5-8CFF61C476B0}"/>
              </a:ext>
            </a:extLst>
          </p:cNvPr>
          <p:cNvSpPr>
            <a:spLocks noGrp="1"/>
          </p:cNvSpPr>
          <p:nvPr>
            <p:ph idx="1"/>
          </p:nvPr>
        </p:nvSpPr>
        <p:spPr>
          <a:xfrm>
            <a:off x="107504" y="980728"/>
            <a:ext cx="7344816" cy="5760640"/>
          </a:xfrm>
        </p:spPr>
        <p:txBody>
          <a:bodyPr>
            <a:normAutofit lnSpcReduction="10000"/>
          </a:bodyPr>
          <a:lstStyle/>
          <a:p>
            <a:pPr marL="0" indent="0" algn="just">
              <a:buNone/>
            </a:pPr>
            <a:r>
              <a:rPr lang="es-ES" sz="2400" dirty="0"/>
              <a:t>Las Máquinas de Vector Soporte se fundamentan en el </a:t>
            </a:r>
            <a:r>
              <a:rPr lang="es-ES" sz="2400" b="1" i="1" dirty="0" err="1"/>
              <a:t>Maximal</a:t>
            </a:r>
            <a:r>
              <a:rPr lang="es-ES" sz="2400" b="1" i="1" dirty="0"/>
              <a:t> </a:t>
            </a:r>
            <a:r>
              <a:rPr lang="es-ES" sz="2400" b="1" i="1" dirty="0" err="1"/>
              <a:t>Margin</a:t>
            </a:r>
            <a:r>
              <a:rPr lang="es-ES" sz="2400" b="1" i="1" dirty="0"/>
              <a:t> </a:t>
            </a:r>
            <a:r>
              <a:rPr lang="es-ES" sz="2400" b="1" i="1" dirty="0" err="1"/>
              <a:t>Classifier</a:t>
            </a:r>
            <a:r>
              <a:rPr lang="es-ES" sz="2400" dirty="0"/>
              <a:t>, que a su vez, se basa en el concepto de hiperplano. Pronto veremos estos conceptos.</a:t>
            </a:r>
          </a:p>
          <a:p>
            <a:pPr algn="just"/>
            <a:endParaRPr lang="es-ES" sz="2400" dirty="0"/>
          </a:p>
          <a:p>
            <a:pPr marL="0" indent="0" algn="just">
              <a:buNone/>
            </a:pPr>
            <a:r>
              <a:rPr lang="es-ES" sz="2400" dirty="0"/>
              <a:t> Comprender los fundamentos de las </a:t>
            </a:r>
            <a:r>
              <a:rPr lang="es-ES" sz="2400" i="1" dirty="0" err="1"/>
              <a:t>SVMs</a:t>
            </a:r>
            <a:r>
              <a:rPr lang="es-ES" sz="2400" dirty="0"/>
              <a:t> requiere de conocimientos sólidos en álgebra lineal… ¿cómo estamos en este punto?</a:t>
            </a:r>
          </a:p>
          <a:p>
            <a:pPr algn="just"/>
            <a:endParaRPr lang="es-ES" sz="2400" dirty="0"/>
          </a:p>
          <a:p>
            <a:pPr marL="0" indent="0" algn="just">
              <a:buNone/>
            </a:pPr>
            <a:r>
              <a:rPr lang="es-ES" sz="2400" dirty="0"/>
              <a:t>Una descripción detallada en el libro </a:t>
            </a:r>
            <a:r>
              <a:rPr lang="es-ES" sz="2400" i="1" dirty="0" err="1"/>
              <a:t>Support</a:t>
            </a:r>
            <a:r>
              <a:rPr lang="es-ES" sz="2400" i="1" dirty="0"/>
              <a:t> Vector Machines </a:t>
            </a:r>
            <a:r>
              <a:rPr lang="es-ES" sz="2400" i="1" dirty="0" err="1"/>
              <a:t>Succinctly</a:t>
            </a:r>
            <a:r>
              <a:rPr lang="es-ES" sz="2400" i="1" dirty="0"/>
              <a:t> </a:t>
            </a:r>
            <a:r>
              <a:rPr lang="es-ES" sz="2400" i="1" dirty="0" err="1"/>
              <a:t>by</a:t>
            </a:r>
            <a:r>
              <a:rPr lang="es-ES" sz="2400" i="1" dirty="0"/>
              <a:t> Alexandre </a:t>
            </a:r>
            <a:r>
              <a:rPr lang="es-ES" sz="2400" i="1" dirty="0" err="1"/>
              <a:t>Kowalczyk</a:t>
            </a:r>
            <a:r>
              <a:rPr lang="es-ES" sz="2400" i="1" dirty="0"/>
              <a:t>, </a:t>
            </a:r>
            <a:r>
              <a:rPr lang="es-ES" sz="2400" dirty="0"/>
              <a:t>proporciona todas los desarrollos matemáticos y </a:t>
            </a:r>
            <a:r>
              <a:rPr lang="es-ES" sz="2400" dirty="0" err="1"/>
              <a:t>algebráicos</a:t>
            </a:r>
            <a:r>
              <a:rPr lang="es-ES" sz="2400" dirty="0"/>
              <a:t>: </a:t>
            </a:r>
          </a:p>
          <a:p>
            <a:pPr algn="just"/>
            <a:endParaRPr lang="es-ES" sz="2400" dirty="0"/>
          </a:p>
          <a:p>
            <a:pPr marL="0" indent="0" algn="just">
              <a:buNone/>
            </a:pPr>
            <a:r>
              <a:rPr lang="en-US" sz="1800" dirty="0">
                <a:hlinkClick r:id="rId2"/>
              </a:rPr>
              <a:t>http://jermmy.xyz/images/2017-12-23/support_vector_machines_succinctly.pdf</a:t>
            </a:r>
            <a:endParaRPr lang="en-US" sz="1800" dirty="0"/>
          </a:p>
          <a:p>
            <a:pPr marL="0" indent="0" algn="just">
              <a:buNone/>
            </a:pPr>
            <a:r>
              <a:rPr lang="es-CR" sz="1800" dirty="0"/>
              <a:t>(desarrollo en Python…)</a:t>
            </a:r>
          </a:p>
          <a:p>
            <a:pPr marL="0" indent="0" algn="just">
              <a:buNone/>
            </a:pPr>
            <a:endParaRPr lang="en-US" sz="1800" dirty="0"/>
          </a:p>
        </p:txBody>
      </p:sp>
      <p:pic>
        <p:nvPicPr>
          <p:cNvPr id="33794" name="Picture 2" descr="Image result for svm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3544" t="12303" r="8553" b="11973"/>
          <a:stretch/>
        </p:blipFill>
        <p:spPr bwMode="auto">
          <a:xfrm>
            <a:off x="7596336" y="1412776"/>
            <a:ext cx="1407524" cy="136815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385" y="3717032"/>
            <a:ext cx="1507296" cy="213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69166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2152</Words>
  <Application>Microsoft Office PowerPoint</Application>
  <PresentationFormat>Presentación en pantalla (4:3)</PresentationFormat>
  <Paragraphs>358</Paragraphs>
  <Slides>62</Slides>
  <Notes>0</Notes>
  <HiddenSlides>0</HiddenSlides>
  <MMClips>0</MMClips>
  <ScaleCrop>false</ScaleCrop>
  <HeadingPairs>
    <vt:vector size="4" baseType="variant">
      <vt:variant>
        <vt:lpstr>Tema</vt:lpstr>
      </vt:variant>
      <vt:variant>
        <vt:i4>1</vt:i4>
      </vt:variant>
      <vt:variant>
        <vt:lpstr>Títulos de diapositiva</vt:lpstr>
      </vt:variant>
      <vt:variant>
        <vt:i4>62</vt:i4>
      </vt:variant>
    </vt:vector>
  </HeadingPairs>
  <TitlesOfParts>
    <vt:vector size="63" baseType="lpstr">
      <vt:lpstr>Tema de Office</vt:lpstr>
      <vt:lpstr>Máquinas de Vector Soporte (Support Vector Machines, SVMs) </vt:lpstr>
      <vt:lpstr>Preámbulo</vt:lpstr>
      <vt:lpstr>Preámbulo</vt:lpstr>
      <vt:lpstr>Preámbulo</vt:lpstr>
      <vt:lpstr>Presentación de PowerPoint</vt:lpstr>
      <vt:lpstr>Presentación de PowerPoint</vt:lpstr>
      <vt:lpstr>Introducción</vt:lpstr>
      <vt:lpstr>Introducción</vt:lpstr>
      <vt:lpstr>Introducción</vt:lpstr>
      <vt:lpstr>Introducción</vt:lpstr>
      <vt:lpstr>Presentación de PowerPoint</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Hiperplanos: en búsqueda del MMC</vt:lpstr>
      <vt:lpstr>Presentación de PowerPoint</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Support Vector Classifier o Soft Margin SVM</vt:lpstr>
      <vt:lpstr>Presentación de PowerPoint</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Máquinas de Vector Soporte (SVM)</vt:lpstr>
      <vt:lpstr>Presentación de PowerPoint</vt:lpstr>
      <vt:lpstr>Otras variantes y consideraciones</vt:lpstr>
      <vt:lpstr>Presentación de PowerPoint</vt:lpstr>
      <vt:lpstr>SVM en series temporales</vt:lpstr>
      <vt:lpstr>Conclusión y discusión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 Soporte (Support Vector Machines, SVMs) </dc:title>
  <dc:creator>Oscar Centeno Mora</dc:creator>
  <cp:lastModifiedBy>Oscar Centeno Mora</cp:lastModifiedBy>
  <cp:revision>40</cp:revision>
  <dcterms:created xsi:type="dcterms:W3CDTF">2018-11-15T20:17:22Z</dcterms:created>
  <dcterms:modified xsi:type="dcterms:W3CDTF">2018-11-28T20:34:11Z</dcterms:modified>
</cp:coreProperties>
</file>